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456" r:id="rId2"/>
    <p:sldId id="460" r:id="rId3"/>
    <p:sldId id="417" r:id="rId4"/>
    <p:sldId id="379" r:id="rId5"/>
    <p:sldId id="382" r:id="rId6"/>
    <p:sldId id="299" r:id="rId7"/>
    <p:sldId id="271" r:id="rId8"/>
    <p:sldId id="372" r:id="rId9"/>
    <p:sldId id="373" r:id="rId10"/>
    <p:sldId id="462" r:id="rId11"/>
    <p:sldId id="376" r:id="rId12"/>
    <p:sldId id="374" r:id="rId13"/>
    <p:sldId id="375" r:id="rId14"/>
    <p:sldId id="380" r:id="rId15"/>
    <p:sldId id="457" r:id="rId16"/>
    <p:sldId id="329" r:id="rId17"/>
    <p:sldId id="354" r:id="rId18"/>
    <p:sldId id="414" r:id="rId19"/>
    <p:sldId id="297" r:id="rId20"/>
    <p:sldId id="296" r:id="rId21"/>
    <p:sldId id="461" r:id="rId22"/>
    <p:sldId id="464" r:id="rId23"/>
    <p:sldId id="465" r:id="rId24"/>
    <p:sldId id="371" r:id="rId25"/>
    <p:sldId id="360"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443" r:id="rId42"/>
    <p:sldId id="325" r:id="rId43"/>
    <p:sldId id="326" r:id="rId44"/>
    <p:sldId id="454" r:id="rId45"/>
    <p:sldId id="455" r:id="rId46"/>
    <p:sldId id="421" r:id="rId47"/>
    <p:sldId id="449" r:id="rId48"/>
    <p:sldId id="418" r:id="rId49"/>
    <p:sldId id="450" r:id="rId50"/>
    <p:sldId id="361" r:id="rId51"/>
    <p:sldId id="458" r:id="rId52"/>
    <p:sldId id="459" r:id="rId53"/>
    <p:sldId id="310" r:id="rId54"/>
    <p:sldId id="305" r:id="rId55"/>
    <p:sldId id="453" r:id="rId56"/>
    <p:sldId id="324" r:id="rId57"/>
    <p:sldId id="444" r:id="rId58"/>
    <p:sldId id="445" r:id="rId59"/>
    <p:sldId id="446" r:id="rId60"/>
    <p:sldId id="447" r:id="rId61"/>
    <p:sldId id="351" r:id="rId62"/>
    <p:sldId id="318" r:id="rId63"/>
    <p:sldId id="319" r:id="rId64"/>
    <p:sldId id="292" r:id="rId65"/>
    <p:sldId id="268" r:id="rId66"/>
    <p:sldId id="451" r:id="rId67"/>
    <p:sldId id="463" r:id="rId68"/>
    <p:sldId id="466" r:id="rId69"/>
    <p:sldId id="365" r:id="rId70"/>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FF00"/>
    <a:srgbClr val="FFFF66"/>
    <a:srgbClr val="800000"/>
    <a:srgbClr val="6699FF"/>
    <a:srgbClr val="336699"/>
    <a:srgbClr val="FFCC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94704" autoAdjust="0"/>
  </p:normalViewPr>
  <p:slideViewPr>
    <p:cSldViewPr>
      <p:cViewPr>
        <p:scale>
          <a:sx n="75" d="100"/>
          <a:sy n="75" d="100"/>
        </p:scale>
        <p:origin x="-10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defTabSz="931863">
              <a:defRPr sz="1200"/>
            </a:lvl1pPr>
          </a:lstStyle>
          <a:p>
            <a:endParaRPr lang="en-US" dirty="0"/>
          </a:p>
        </p:txBody>
      </p:sp>
      <p:sp>
        <p:nvSpPr>
          <p:cNvPr id="1239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defTabSz="931863">
              <a:defRPr sz="1200"/>
            </a:lvl1pPr>
          </a:lstStyle>
          <a:p>
            <a:endParaRPr lang="en-US" dirty="0"/>
          </a:p>
        </p:txBody>
      </p:sp>
      <p:sp>
        <p:nvSpPr>
          <p:cNvPr id="1239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defTabSz="931863">
              <a:defRPr sz="1200"/>
            </a:lvl1pPr>
          </a:lstStyle>
          <a:p>
            <a:endParaRPr lang="en-US" dirty="0"/>
          </a:p>
        </p:txBody>
      </p:sp>
      <p:sp>
        <p:nvSpPr>
          <p:cNvPr id="1239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defTabSz="931863">
              <a:defRPr sz="1200"/>
            </a:lvl1pPr>
          </a:lstStyle>
          <a:p>
            <a:fld id="{226B5AE6-BCDE-4577-BC5E-651FAF3FF8C0}"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defTabSz="931863">
              <a:defRPr sz="1200"/>
            </a:lvl1pPr>
          </a:lstStyle>
          <a:p>
            <a:endParaRPr lang="en-US" dirty="0"/>
          </a:p>
        </p:txBody>
      </p:sp>
      <p:sp>
        <p:nvSpPr>
          <p:cNvPr id="17411"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defTabSz="931863">
              <a:defRPr sz="1200"/>
            </a:lvl1pPr>
          </a:lstStyle>
          <a:p>
            <a:endParaRPr lang="en-US" dirty="0"/>
          </a:p>
        </p:txBody>
      </p:sp>
      <p:sp>
        <p:nvSpPr>
          <p:cNvPr id="655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defTabSz="931863">
              <a:defRPr sz="1200"/>
            </a:lvl1pPr>
          </a:lstStyle>
          <a:p>
            <a:endParaRPr lang="en-US" dirty="0"/>
          </a:p>
        </p:txBody>
      </p:sp>
      <p:sp>
        <p:nvSpPr>
          <p:cNvPr id="1741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defTabSz="931863">
              <a:defRPr sz="1200"/>
            </a:lvl1pPr>
          </a:lstStyle>
          <a:p>
            <a:fld id="{6EF652EE-09D9-4AF7-9873-1CAE2D6FB76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5" tIns="46587" rIns="93175" bIns="46587" anchor="b"/>
          <a:lstStyle/>
          <a:p>
            <a:pPr algn="r" defTabSz="931863"/>
            <a:fld id="{87274D8F-DB35-4F7A-9EFF-EE2BC92C7D20}" type="slidenum">
              <a:rPr lang="en-US" sz="1200">
                <a:latin typeface="Calibri" pitchFamily="34" charset="0"/>
                <a:cs typeface="Arial" charset="0"/>
              </a:rPr>
              <a:pPr algn="r" defTabSz="931863"/>
              <a:t>1</a:t>
            </a:fld>
            <a:endParaRPr lang="en-US" sz="1200" dirty="0">
              <a:latin typeface="Calibri" pitchFamily="34" charset="0"/>
              <a:cs typeface="Arial" charset="0"/>
            </a:endParaRPr>
          </a:p>
        </p:txBody>
      </p:sp>
      <p:sp>
        <p:nvSpPr>
          <p:cNvPr id="152579" name="Rectangle 2"/>
          <p:cNvSpPr>
            <a:spLocks noGrp="1" noRot="1" noChangeAspect="1" noChangeArrowheads="1" noTextEdit="1"/>
          </p:cNvSpPr>
          <p:nvPr>
            <p:ph type="sldImg"/>
          </p:nvPr>
        </p:nvSpPr>
        <p:spPr>
          <a:xfrm>
            <a:off x="1182688" y="696913"/>
            <a:ext cx="4648200" cy="3486150"/>
          </a:xfrm>
          <a:ln/>
        </p:spPr>
      </p:sp>
      <p:sp>
        <p:nvSpPr>
          <p:cNvPr id="152580" name="Rectangle 3"/>
          <p:cNvSpPr>
            <a:spLocks noGrp="1" noChangeArrowheads="1"/>
          </p:cNvSpPr>
          <p:nvPr>
            <p:ph type="body" idx="1"/>
          </p:nvPr>
        </p:nvSpPr>
        <p:spPr>
          <a:xfrm>
            <a:off x="935038" y="4413250"/>
            <a:ext cx="5140325" cy="4186238"/>
          </a:xfrm>
        </p:spPr>
        <p:txBody>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p:txBody>
          <a:bodyPr/>
          <a:lstStyle/>
          <a:p>
            <a:pPr eaLnBrk="1" hangingPunct="1"/>
            <a:endParaRPr lang="en-US" dirty="0" smtClean="0"/>
          </a:p>
        </p:txBody>
      </p:sp>
      <p:sp>
        <p:nvSpPr>
          <p:cNvPr id="75780" name="Slide Number Placeholder 3"/>
          <p:cNvSpPr>
            <a:spLocks noGrp="1"/>
          </p:cNvSpPr>
          <p:nvPr>
            <p:ph type="sldNum" sz="quarter" idx="5"/>
          </p:nvPr>
        </p:nvSpPr>
        <p:spPr/>
        <p:txBody>
          <a:bodyPr/>
          <a:lstStyle/>
          <a:p>
            <a:fld id="{51615428-EA3F-4178-961D-D1E2BA83238E}" type="slidenum">
              <a:rPr lang="en-US"/>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p:txBody>
          <a:bodyPr/>
          <a:lstStyle/>
          <a:p>
            <a:pPr eaLnBrk="1" hangingPunct="1"/>
            <a:endParaRPr lang="en-US" dirty="0" smtClean="0"/>
          </a:p>
        </p:txBody>
      </p:sp>
      <p:sp>
        <p:nvSpPr>
          <p:cNvPr id="76804" name="Slide Number Placeholder 3"/>
          <p:cNvSpPr>
            <a:spLocks noGrp="1"/>
          </p:cNvSpPr>
          <p:nvPr>
            <p:ph type="sldNum" sz="quarter" idx="5"/>
          </p:nvPr>
        </p:nvSpPr>
        <p:spPr/>
        <p:txBody>
          <a:bodyPr/>
          <a:lstStyle/>
          <a:p>
            <a:fld id="{5DDA1918-C731-4A75-9FA7-2C48BB1882C3}" type="slidenum">
              <a:rPr lang="en-US"/>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p:txBody>
          <a:bodyPr/>
          <a:lstStyle/>
          <a:p>
            <a:pPr eaLnBrk="1" hangingPunct="1"/>
            <a:endParaRPr lang="en-US" dirty="0" smtClean="0"/>
          </a:p>
        </p:txBody>
      </p:sp>
      <p:sp>
        <p:nvSpPr>
          <p:cNvPr id="77828" name="Slide Number Placeholder 3"/>
          <p:cNvSpPr>
            <a:spLocks noGrp="1"/>
          </p:cNvSpPr>
          <p:nvPr>
            <p:ph type="sldNum" sz="quarter" idx="5"/>
          </p:nvPr>
        </p:nvSpPr>
        <p:spPr/>
        <p:txBody>
          <a:bodyPr/>
          <a:lstStyle/>
          <a:p>
            <a:fld id="{43AEC7FD-9BFE-4D67-BAA3-964967ECABF7}" type="slidenum">
              <a:rPr lang="en-US"/>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p:txBody>
          <a:bodyPr/>
          <a:lstStyle/>
          <a:p>
            <a:endParaRPr lang="en-US" dirty="0" smtClean="0"/>
          </a:p>
        </p:txBody>
      </p:sp>
      <p:sp>
        <p:nvSpPr>
          <p:cNvPr id="78852" name="Slide Number Placeholder 3"/>
          <p:cNvSpPr>
            <a:spLocks noGrp="1"/>
          </p:cNvSpPr>
          <p:nvPr>
            <p:ph type="sldNum" sz="quarter" idx="5"/>
          </p:nvPr>
        </p:nvSpPr>
        <p:spPr>
          <a:noFill/>
        </p:spPr>
        <p:txBody>
          <a:bodyPr/>
          <a:lstStyle/>
          <a:p>
            <a:fld id="{5405BC14-3589-418D-B01B-320522CB287F}" type="slidenum">
              <a:rPr lang="en-US"/>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xfrm>
            <a:off x="700088" y="4414838"/>
            <a:ext cx="5610225" cy="4184650"/>
          </a:xfrm>
        </p:spPr>
        <p:txBody>
          <a:bodyPr/>
          <a:lstStyle/>
          <a:p>
            <a:pPr eaLnBrk="1" hangingPunct="1"/>
            <a:endParaRPr lang="en-US" dirty="0" smtClean="0"/>
          </a:p>
        </p:txBody>
      </p:sp>
      <p:sp>
        <p:nvSpPr>
          <p:cNvPr id="7885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5" tIns="46587" rIns="93175" bIns="46587" anchor="b"/>
          <a:lstStyle/>
          <a:p>
            <a:pPr algn="r" defTabSz="931863"/>
            <a:fld id="{0242F9B9-31B5-490B-A974-C43EF7AAB431}" type="slidenum">
              <a:rPr lang="en-US" sz="1200">
                <a:latin typeface="Calibri" pitchFamily="34" charset="0"/>
                <a:cs typeface="Arial" charset="0"/>
              </a:rPr>
              <a:pPr algn="r" defTabSz="931863"/>
              <a:t>15</a:t>
            </a:fld>
            <a:endParaRPr lang="en-US" sz="1200" dirty="0">
              <a:latin typeface="Calibri" pitchFamily="34"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p:txBody>
          <a:bodyPr/>
          <a:lstStyle/>
          <a:p>
            <a:pPr eaLnBrk="1" hangingPunct="1"/>
            <a:endParaRPr lang="en-US" dirty="0" smtClean="0"/>
          </a:p>
        </p:txBody>
      </p:sp>
      <p:sp>
        <p:nvSpPr>
          <p:cNvPr id="80900" name="Slide Number Placeholder 3"/>
          <p:cNvSpPr>
            <a:spLocks noGrp="1"/>
          </p:cNvSpPr>
          <p:nvPr>
            <p:ph type="sldNum" sz="quarter" idx="5"/>
          </p:nvPr>
        </p:nvSpPr>
        <p:spPr/>
        <p:txBody>
          <a:bodyPr/>
          <a:lstStyle/>
          <a:p>
            <a:fld id="{C5EF5A87-98D3-4D6C-9CF0-BCAAF09CD109}" type="slidenum">
              <a:rPr lang="en-US"/>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p:txBody>
          <a:bodyPr/>
          <a:lstStyle/>
          <a:p>
            <a:pPr eaLnBrk="1" hangingPunct="1"/>
            <a:endParaRPr lang="en-US" dirty="0" smtClean="0"/>
          </a:p>
        </p:txBody>
      </p:sp>
      <p:sp>
        <p:nvSpPr>
          <p:cNvPr id="82948" name="Slide Number Placeholder 3"/>
          <p:cNvSpPr>
            <a:spLocks noGrp="1"/>
          </p:cNvSpPr>
          <p:nvPr>
            <p:ph type="sldNum" sz="quarter" idx="5"/>
          </p:nvPr>
        </p:nvSpPr>
        <p:spPr/>
        <p:txBody>
          <a:bodyPr/>
          <a:lstStyle/>
          <a:p>
            <a:fld id="{1ED5B1BD-8C76-4285-B306-22362705A0AE}" type="slidenum">
              <a:rPr lang="en-US"/>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5" tIns="46587" rIns="93175" bIns="46587" anchor="b"/>
          <a:lstStyle/>
          <a:p>
            <a:pPr algn="r" defTabSz="931863"/>
            <a:fld id="{27D9C935-37CF-4CD1-BCAC-078F0DDD235D}" type="slidenum">
              <a:rPr lang="en-US" sz="1200"/>
              <a:pPr algn="r" defTabSz="931863"/>
              <a:t>18</a:t>
            </a:fld>
            <a:endParaRPr lang="en-US" sz="1200" dirty="0"/>
          </a:p>
        </p:txBody>
      </p:sp>
      <p:sp>
        <p:nvSpPr>
          <p:cNvPr id="67587" name="Rectangle 2"/>
          <p:cNvSpPr>
            <a:spLocks noGrp="1" noRot="1" noChangeAspect="1" noChangeArrowheads="1" noTextEdit="1"/>
          </p:cNvSpPr>
          <p:nvPr>
            <p:ph type="sldImg"/>
          </p:nvPr>
        </p:nvSpPr>
        <p:spPr>
          <a:xfrm>
            <a:off x="1182688" y="696913"/>
            <a:ext cx="4648200" cy="3486150"/>
          </a:xfrm>
          <a:ln/>
        </p:spPr>
      </p:sp>
      <p:sp>
        <p:nvSpPr>
          <p:cNvPr id="67588" name="Rectangle 3"/>
          <p:cNvSpPr>
            <a:spLocks noGrp="1" noChangeArrowheads="1"/>
          </p:cNvSpPr>
          <p:nvPr>
            <p:ph type="body" idx="1"/>
          </p:nvPr>
        </p:nvSpPr>
        <p:spPr>
          <a:xfrm>
            <a:off x="935038" y="4413250"/>
            <a:ext cx="5140325" cy="4186238"/>
          </a:xfrm>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fld id="{A16B10D2-F116-44D3-BC80-32E9D3544EAC}" type="slidenum">
              <a:rPr lang="en-US"/>
              <a:pPr/>
              <a:t>19</a:t>
            </a:fld>
            <a:endParaRPr lang="en-US"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fld id="{57FEA392-0875-450D-A7FD-3203AA9D3022}" type="slidenum">
              <a:rPr lang="en-US"/>
              <a:pPr/>
              <a:t>20</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p:txBody>
          <a:bodyPr/>
          <a:lstStyle/>
          <a:p>
            <a:endParaRPr lang="en-US" dirty="0" smtClean="0"/>
          </a:p>
        </p:txBody>
      </p:sp>
      <p:sp>
        <p:nvSpPr>
          <p:cNvPr id="66564" name="Slide Number Placeholder 3"/>
          <p:cNvSpPr>
            <a:spLocks noGrp="1"/>
          </p:cNvSpPr>
          <p:nvPr>
            <p:ph type="sldNum" sz="quarter" idx="5"/>
          </p:nvPr>
        </p:nvSpPr>
        <p:spPr>
          <a:noFill/>
        </p:spPr>
        <p:txBody>
          <a:bodyPr/>
          <a:lstStyle/>
          <a:p>
            <a:fld id="{14FFB7D9-6F0A-43DF-A6BB-935F09EACA8F}" type="slidenum">
              <a:rPr lang="en-US"/>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fld id="{59F80E3B-DA1B-4AF6-A233-294C2F453C26}" type="slidenum">
              <a:rPr lang="en-US"/>
              <a:pPr/>
              <a:t>25</a:t>
            </a:fld>
            <a:endParaRPr lang="en-US" dirty="0"/>
          </a:p>
        </p:txBody>
      </p:sp>
      <p:sp>
        <p:nvSpPr>
          <p:cNvPr id="84995" name="Rectangle 2"/>
          <p:cNvSpPr>
            <a:spLocks noGrp="1" noRot="1" noChangeAspect="1" noChangeArrowheads="1" noTextEdit="1"/>
          </p:cNvSpPr>
          <p:nvPr>
            <p:ph type="sldImg"/>
          </p:nvPr>
        </p:nvSpPr>
        <p:spPr>
          <a:xfrm>
            <a:off x="1182688" y="696913"/>
            <a:ext cx="4648200" cy="3486150"/>
          </a:xfrm>
          <a:ln/>
        </p:spPr>
      </p:sp>
      <p:sp>
        <p:nvSpPr>
          <p:cNvPr id="84996" name="Rectangle 3"/>
          <p:cNvSpPr>
            <a:spLocks noGrp="1" noChangeArrowheads="1"/>
          </p:cNvSpPr>
          <p:nvPr>
            <p:ph type="body" idx="1"/>
          </p:nvPr>
        </p:nvSpPr>
        <p:spPr>
          <a:xfrm>
            <a:off x="935038" y="4413250"/>
            <a:ext cx="5140325" cy="4186238"/>
          </a:xfrm>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p:txBody>
          <a:bodyPr/>
          <a:lstStyle/>
          <a:p>
            <a:endParaRPr lang="en-US" dirty="0" smtClean="0"/>
          </a:p>
        </p:txBody>
      </p:sp>
      <p:sp>
        <p:nvSpPr>
          <p:cNvPr id="86020" name="Slide Number Placeholder 3"/>
          <p:cNvSpPr>
            <a:spLocks noGrp="1"/>
          </p:cNvSpPr>
          <p:nvPr>
            <p:ph type="sldNum" sz="quarter" idx="5"/>
          </p:nvPr>
        </p:nvSpPr>
        <p:spPr>
          <a:noFill/>
        </p:spPr>
        <p:txBody>
          <a:bodyPr/>
          <a:lstStyle/>
          <a:p>
            <a:fld id="{74C176FB-4B34-414F-9F57-618AEC6B8409}" type="slidenum">
              <a:rPr lang="en-US"/>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p:txBody>
          <a:bodyPr/>
          <a:lstStyle/>
          <a:p>
            <a:endParaRPr lang="en-US" dirty="0" smtClean="0"/>
          </a:p>
        </p:txBody>
      </p:sp>
      <p:sp>
        <p:nvSpPr>
          <p:cNvPr id="87044" name="Slide Number Placeholder 3"/>
          <p:cNvSpPr>
            <a:spLocks noGrp="1"/>
          </p:cNvSpPr>
          <p:nvPr>
            <p:ph type="sldNum" sz="quarter" idx="5"/>
          </p:nvPr>
        </p:nvSpPr>
        <p:spPr>
          <a:noFill/>
        </p:spPr>
        <p:txBody>
          <a:bodyPr/>
          <a:lstStyle/>
          <a:p>
            <a:fld id="{151CB024-B622-4DE9-A8BF-ED7C70976AA6}" type="slidenum">
              <a:rPr lang="en-US"/>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p:txBody>
          <a:bodyPr/>
          <a:lstStyle/>
          <a:p>
            <a:endParaRPr lang="en-US" dirty="0" smtClean="0"/>
          </a:p>
        </p:txBody>
      </p:sp>
      <p:sp>
        <p:nvSpPr>
          <p:cNvPr id="88068" name="Slide Number Placeholder 3"/>
          <p:cNvSpPr>
            <a:spLocks noGrp="1"/>
          </p:cNvSpPr>
          <p:nvPr>
            <p:ph type="sldNum" sz="quarter" idx="5"/>
          </p:nvPr>
        </p:nvSpPr>
        <p:spPr>
          <a:noFill/>
        </p:spPr>
        <p:txBody>
          <a:bodyPr/>
          <a:lstStyle/>
          <a:p>
            <a:fld id="{64550F60-888E-4B17-8DD7-2EB89BEEDA63}" type="slidenum">
              <a:rPr lang="en-US"/>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p:txBody>
          <a:bodyPr/>
          <a:lstStyle/>
          <a:p>
            <a:endParaRPr lang="en-US" dirty="0" smtClean="0"/>
          </a:p>
        </p:txBody>
      </p:sp>
      <p:sp>
        <p:nvSpPr>
          <p:cNvPr id="89092" name="Slide Number Placeholder 3"/>
          <p:cNvSpPr>
            <a:spLocks noGrp="1"/>
          </p:cNvSpPr>
          <p:nvPr>
            <p:ph type="sldNum" sz="quarter" idx="5"/>
          </p:nvPr>
        </p:nvSpPr>
        <p:spPr>
          <a:noFill/>
        </p:spPr>
        <p:txBody>
          <a:bodyPr/>
          <a:lstStyle/>
          <a:p>
            <a:fld id="{2A3623E7-06E9-4BA4-8E98-36C15D3B62A3}" type="slidenum">
              <a:rPr lang="en-US"/>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p:txBody>
          <a:bodyPr/>
          <a:lstStyle/>
          <a:p>
            <a:endParaRPr lang="en-US" dirty="0" smtClean="0"/>
          </a:p>
        </p:txBody>
      </p:sp>
      <p:sp>
        <p:nvSpPr>
          <p:cNvPr id="90116" name="Slide Number Placeholder 3"/>
          <p:cNvSpPr>
            <a:spLocks noGrp="1"/>
          </p:cNvSpPr>
          <p:nvPr>
            <p:ph type="sldNum" sz="quarter" idx="5"/>
          </p:nvPr>
        </p:nvSpPr>
        <p:spPr>
          <a:noFill/>
        </p:spPr>
        <p:txBody>
          <a:bodyPr/>
          <a:lstStyle/>
          <a:p>
            <a:fld id="{EC4C3F00-A5C2-4907-9455-3F094FD274D7}" type="slidenum">
              <a:rPr lang="en-US"/>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p:txBody>
          <a:bodyPr/>
          <a:lstStyle/>
          <a:p>
            <a:endParaRPr lang="en-US" dirty="0" smtClean="0"/>
          </a:p>
        </p:txBody>
      </p:sp>
      <p:sp>
        <p:nvSpPr>
          <p:cNvPr id="91140" name="Slide Number Placeholder 3"/>
          <p:cNvSpPr>
            <a:spLocks noGrp="1"/>
          </p:cNvSpPr>
          <p:nvPr>
            <p:ph type="sldNum" sz="quarter" idx="5"/>
          </p:nvPr>
        </p:nvSpPr>
        <p:spPr>
          <a:noFill/>
        </p:spPr>
        <p:txBody>
          <a:bodyPr/>
          <a:lstStyle/>
          <a:p>
            <a:fld id="{14D25E50-4830-4DBC-83EC-6F51B77E1A64}" type="slidenum">
              <a:rPr lang="en-US"/>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p:txBody>
          <a:bodyPr/>
          <a:lstStyle/>
          <a:p>
            <a:endParaRPr lang="en-US" dirty="0" smtClean="0"/>
          </a:p>
        </p:txBody>
      </p:sp>
      <p:sp>
        <p:nvSpPr>
          <p:cNvPr id="92164" name="Slide Number Placeholder 3"/>
          <p:cNvSpPr>
            <a:spLocks noGrp="1"/>
          </p:cNvSpPr>
          <p:nvPr>
            <p:ph type="sldNum" sz="quarter" idx="5"/>
          </p:nvPr>
        </p:nvSpPr>
        <p:spPr>
          <a:noFill/>
        </p:spPr>
        <p:txBody>
          <a:bodyPr/>
          <a:lstStyle/>
          <a:p>
            <a:fld id="{8232F547-EA4D-4A0E-9C85-35454A80A1CF}" type="slidenum">
              <a:rPr lang="en-US"/>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p:txBody>
          <a:bodyPr/>
          <a:lstStyle/>
          <a:p>
            <a:endParaRPr lang="en-US" dirty="0" smtClean="0"/>
          </a:p>
        </p:txBody>
      </p:sp>
      <p:sp>
        <p:nvSpPr>
          <p:cNvPr id="93188" name="Slide Number Placeholder 3"/>
          <p:cNvSpPr>
            <a:spLocks noGrp="1"/>
          </p:cNvSpPr>
          <p:nvPr>
            <p:ph type="sldNum" sz="quarter" idx="5"/>
          </p:nvPr>
        </p:nvSpPr>
        <p:spPr>
          <a:noFill/>
        </p:spPr>
        <p:txBody>
          <a:bodyPr/>
          <a:lstStyle/>
          <a:p>
            <a:fld id="{E4DB95EC-2446-4042-989C-7C92378BF2A0}" type="slidenum">
              <a:rPr lang="en-US"/>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p:txBody>
          <a:bodyPr/>
          <a:lstStyle/>
          <a:p>
            <a:endParaRPr lang="en-US" dirty="0" smtClean="0"/>
          </a:p>
        </p:txBody>
      </p:sp>
      <p:sp>
        <p:nvSpPr>
          <p:cNvPr id="94212" name="Slide Number Placeholder 3"/>
          <p:cNvSpPr>
            <a:spLocks noGrp="1"/>
          </p:cNvSpPr>
          <p:nvPr>
            <p:ph type="sldNum" sz="quarter" idx="5"/>
          </p:nvPr>
        </p:nvSpPr>
        <p:spPr>
          <a:noFill/>
        </p:spPr>
        <p:txBody>
          <a:bodyPr/>
          <a:lstStyle/>
          <a:p>
            <a:fld id="{CB551C25-F4E6-4AAB-BFF5-69B4DD5342C6}" type="slidenum">
              <a:rPr lang="en-US"/>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36D4D1B8-40C6-4A60-A809-67A141FF5B82}" type="slidenum">
              <a:rPr lang="en-US"/>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p:txBody>
          <a:bodyPr/>
          <a:lstStyle/>
          <a:p>
            <a:endParaRPr lang="en-US" dirty="0" smtClean="0"/>
          </a:p>
        </p:txBody>
      </p:sp>
      <p:sp>
        <p:nvSpPr>
          <p:cNvPr id="95236" name="Slide Number Placeholder 3"/>
          <p:cNvSpPr>
            <a:spLocks noGrp="1"/>
          </p:cNvSpPr>
          <p:nvPr>
            <p:ph type="sldNum" sz="quarter" idx="5"/>
          </p:nvPr>
        </p:nvSpPr>
        <p:spPr>
          <a:noFill/>
        </p:spPr>
        <p:txBody>
          <a:bodyPr/>
          <a:lstStyle/>
          <a:p>
            <a:fld id="{336B5C26-C5A3-457C-9B6C-9503085C7F57}" type="slidenum">
              <a:rPr lang="en-US"/>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p:txBody>
          <a:bodyPr/>
          <a:lstStyle/>
          <a:p>
            <a:endParaRPr lang="en-US" dirty="0" smtClean="0"/>
          </a:p>
        </p:txBody>
      </p:sp>
      <p:sp>
        <p:nvSpPr>
          <p:cNvPr id="96260" name="Slide Number Placeholder 3"/>
          <p:cNvSpPr>
            <a:spLocks noGrp="1"/>
          </p:cNvSpPr>
          <p:nvPr>
            <p:ph type="sldNum" sz="quarter" idx="5"/>
          </p:nvPr>
        </p:nvSpPr>
        <p:spPr>
          <a:noFill/>
        </p:spPr>
        <p:txBody>
          <a:bodyPr/>
          <a:lstStyle/>
          <a:p>
            <a:fld id="{7C613587-7FC1-4626-9B48-4E34C67C512E}" type="slidenum">
              <a:rPr lang="en-US"/>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p:txBody>
          <a:bodyPr/>
          <a:lstStyle/>
          <a:p>
            <a:endParaRPr lang="en-US" dirty="0" smtClean="0"/>
          </a:p>
        </p:txBody>
      </p:sp>
      <p:sp>
        <p:nvSpPr>
          <p:cNvPr id="97284" name="Slide Number Placeholder 3"/>
          <p:cNvSpPr>
            <a:spLocks noGrp="1"/>
          </p:cNvSpPr>
          <p:nvPr>
            <p:ph type="sldNum" sz="quarter" idx="5"/>
          </p:nvPr>
        </p:nvSpPr>
        <p:spPr>
          <a:noFill/>
        </p:spPr>
        <p:txBody>
          <a:bodyPr/>
          <a:lstStyle/>
          <a:p>
            <a:fld id="{A1D05AB4-4315-4E5C-BF66-9B8F4BB1ACF9}" type="slidenum">
              <a:rPr lang="en-US"/>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p:txBody>
          <a:bodyPr/>
          <a:lstStyle/>
          <a:p>
            <a:endParaRPr lang="en-US" dirty="0" smtClean="0"/>
          </a:p>
        </p:txBody>
      </p:sp>
      <p:sp>
        <p:nvSpPr>
          <p:cNvPr id="98308" name="Slide Number Placeholder 3"/>
          <p:cNvSpPr>
            <a:spLocks noGrp="1"/>
          </p:cNvSpPr>
          <p:nvPr>
            <p:ph type="sldNum" sz="quarter" idx="5"/>
          </p:nvPr>
        </p:nvSpPr>
        <p:spPr>
          <a:noFill/>
        </p:spPr>
        <p:txBody>
          <a:bodyPr/>
          <a:lstStyle/>
          <a:p>
            <a:fld id="{992BDBD0-D943-4C8F-B4DC-71D29B216956}" type="slidenum">
              <a:rPr lang="en-US"/>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p:txBody>
          <a:bodyPr/>
          <a:lstStyle/>
          <a:p>
            <a:endParaRPr lang="en-US" dirty="0" smtClean="0"/>
          </a:p>
        </p:txBody>
      </p:sp>
      <p:sp>
        <p:nvSpPr>
          <p:cNvPr id="99332" name="Slide Number Placeholder 3"/>
          <p:cNvSpPr>
            <a:spLocks noGrp="1"/>
          </p:cNvSpPr>
          <p:nvPr>
            <p:ph type="sldNum" sz="quarter" idx="5"/>
          </p:nvPr>
        </p:nvSpPr>
        <p:spPr>
          <a:noFill/>
        </p:spPr>
        <p:txBody>
          <a:bodyPr/>
          <a:lstStyle/>
          <a:p>
            <a:fld id="{F0943697-D59A-485B-A15C-46BC91BCF759}" type="slidenum">
              <a:rPr lang="en-US"/>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p:txBody>
          <a:bodyPr/>
          <a:lstStyle/>
          <a:p>
            <a:endParaRPr lang="en-US" dirty="0" smtClean="0"/>
          </a:p>
        </p:txBody>
      </p:sp>
      <p:sp>
        <p:nvSpPr>
          <p:cNvPr id="100356" name="Slide Number Placeholder 3"/>
          <p:cNvSpPr>
            <a:spLocks noGrp="1"/>
          </p:cNvSpPr>
          <p:nvPr>
            <p:ph type="sldNum" sz="quarter" idx="5"/>
          </p:nvPr>
        </p:nvSpPr>
        <p:spPr>
          <a:noFill/>
        </p:spPr>
        <p:txBody>
          <a:bodyPr/>
          <a:lstStyle/>
          <a:p>
            <a:fld id="{9DE13830-B4CF-4C00-99ED-E112328B0057}" type="slidenum">
              <a:rPr lang="en-US"/>
              <a:pPr/>
              <a:t>40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p:txBody>
          <a:bodyPr/>
          <a:lstStyle/>
          <a:p>
            <a:endParaRPr lang="en-US" dirty="0" smtClean="0"/>
          </a:p>
        </p:txBody>
      </p:sp>
      <p:sp>
        <p:nvSpPr>
          <p:cNvPr id="101380" name="Slide Number Placeholder 3"/>
          <p:cNvSpPr>
            <a:spLocks noGrp="1"/>
          </p:cNvSpPr>
          <p:nvPr>
            <p:ph type="sldNum" sz="quarter" idx="5"/>
          </p:nvPr>
        </p:nvSpPr>
        <p:spPr>
          <a:noFill/>
        </p:spPr>
        <p:txBody>
          <a:bodyPr/>
          <a:lstStyle/>
          <a:p>
            <a:fld id="{D91960A4-292D-4E23-8277-9C022D1382E5}" type="slidenum">
              <a:rPr lang="en-US"/>
              <a:pPr/>
              <a:t>41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fld id="{505DE8F4-4405-4537-912E-13C0A289663C}" type="slidenum">
              <a:rPr lang="en-US"/>
              <a:pPr/>
              <a:t>42</a:t>
            </a:fld>
            <a:endParaRPr lang="en-US" dirty="0"/>
          </a:p>
        </p:txBody>
      </p:sp>
      <p:sp>
        <p:nvSpPr>
          <p:cNvPr id="102403" name="Rectangle 2"/>
          <p:cNvSpPr>
            <a:spLocks noGrp="1" noRot="1" noChangeAspect="1" noChangeArrowheads="1" noTextEdit="1"/>
          </p:cNvSpPr>
          <p:nvPr>
            <p:ph type="sldImg"/>
          </p:nvPr>
        </p:nvSpPr>
        <p:spPr>
          <a:xfrm>
            <a:off x="1182688" y="696913"/>
            <a:ext cx="4648200" cy="3486150"/>
          </a:xfrm>
          <a:ln/>
        </p:spPr>
      </p:sp>
      <p:sp>
        <p:nvSpPr>
          <p:cNvPr id="102404" name="Rectangle 3"/>
          <p:cNvSpPr>
            <a:spLocks noGrp="1" noChangeArrowheads="1"/>
          </p:cNvSpPr>
          <p:nvPr>
            <p:ph type="body" idx="1"/>
          </p:nvPr>
        </p:nvSpPr>
        <p:spPr>
          <a:xfrm>
            <a:off x="935038" y="4413250"/>
            <a:ext cx="5140325" cy="4186238"/>
          </a:xfrm>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fld id="{3E281638-E0DA-47C6-9C09-0FDF5FBCF5C1}" type="slidenum">
              <a:rPr lang="en-US"/>
              <a:pPr/>
              <a:t>43</a:t>
            </a:fld>
            <a:endParaRPr lang="en-US" dirty="0"/>
          </a:p>
        </p:txBody>
      </p:sp>
      <p:sp>
        <p:nvSpPr>
          <p:cNvPr id="103427" name="Rectangle 2"/>
          <p:cNvSpPr>
            <a:spLocks noGrp="1" noRot="1" noChangeAspect="1" noChangeArrowheads="1" noTextEdit="1"/>
          </p:cNvSpPr>
          <p:nvPr>
            <p:ph type="sldImg"/>
          </p:nvPr>
        </p:nvSpPr>
        <p:spPr>
          <a:xfrm>
            <a:off x="1182688" y="696913"/>
            <a:ext cx="4648200" cy="3486150"/>
          </a:xfrm>
          <a:ln/>
        </p:spPr>
      </p:sp>
      <p:sp>
        <p:nvSpPr>
          <p:cNvPr id="103428" name="Rectangle 3"/>
          <p:cNvSpPr>
            <a:spLocks noGrp="1" noChangeArrowheads="1"/>
          </p:cNvSpPr>
          <p:nvPr>
            <p:ph type="body" idx="1"/>
          </p:nvPr>
        </p:nvSpPr>
        <p:spPr>
          <a:xfrm>
            <a:off x="935038" y="4413250"/>
            <a:ext cx="5140325" cy="4186238"/>
          </a:xfrm>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p:txBody>
          <a:bodyPr/>
          <a:lstStyle/>
          <a:p>
            <a:endParaRPr lang="en-US" dirty="0" smtClean="0"/>
          </a:p>
        </p:txBody>
      </p:sp>
      <p:sp>
        <p:nvSpPr>
          <p:cNvPr id="122884" name="Slide Number Placeholder 3"/>
          <p:cNvSpPr>
            <a:spLocks noGrp="1"/>
          </p:cNvSpPr>
          <p:nvPr>
            <p:ph type="sldNum" sz="quarter" idx="5"/>
          </p:nvPr>
        </p:nvSpPr>
        <p:spPr>
          <a:noFill/>
        </p:spPr>
        <p:txBody>
          <a:bodyPr/>
          <a:lstStyle/>
          <a:p>
            <a:fld id="{64789C01-3FFA-4BEE-870D-21B2CFCA7CBF}" type="slidenum">
              <a:rPr lang="en-US"/>
              <a:pPr/>
              <a:t>46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p:txBody>
          <a:bodyPr/>
          <a:lstStyle/>
          <a:p>
            <a:endParaRPr lang="en-US" dirty="0" smtClean="0"/>
          </a:p>
        </p:txBody>
      </p:sp>
      <p:sp>
        <p:nvSpPr>
          <p:cNvPr id="70660" name="Slide Number Placeholder 3"/>
          <p:cNvSpPr>
            <a:spLocks noGrp="1"/>
          </p:cNvSpPr>
          <p:nvPr>
            <p:ph type="sldNum" sz="quarter" idx="5"/>
          </p:nvPr>
        </p:nvSpPr>
        <p:spPr>
          <a:noFill/>
        </p:spPr>
        <p:txBody>
          <a:bodyPr/>
          <a:lstStyle/>
          <a:p>
            <a:fld id="{587506F7-7615-4797-B884-53086A214B9B}" type="slidenum">
              <a:rPr lang="en-US"/>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p:txBody>
          <a:bodyPr/>
          <a:lstStyle/>
          <a:p>
            <a:endParaRPr lang="en-US" dirty="0" smtClean="0"/>
          </a:p>
        </p:txBody>
      </p:sp>
      <p:sp>
        <p:nvSpPr>
          <p:cNvPr id="124932" name="Slide Number Placeholder 3"/>
          <p:cNvSpPr>
            <a:spLocks noGrp="1"/>
          </p:cNvSpPr>
          <p:nvPr>
            <p:ph type="sldNum" sz="quarter" idx="5"/>
          </p:nvPr>
        </p:nvSpPr>
        <p:spPr>
          <a:noFill/>
        </p:spPr>
        <p:txBody>
          <a:bodyPr/>
          <a:lstStyle/>
          <a:p>
            <a:fld id="{2C49FE90-D593-4377-AD68-19420E8CBE9C}" type="slidenum">
              <a:rPr lang="en-US"/>
              <a:pPr/>
              <a:t>47</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p:txBody>
          <a:bodyPr/>
          <a:lstStyle/>
          <a:p>
            <a:endParaRPr lang="en-US" dirty="0" smtClean="0"/>
          </a:p>
        </p:txBody>
      </p:sp>
      <p:sp>
        <p:nvSpPr>
          <p:cNvPr id="123908" name="Slide Number Placeholder 3"/>
          <p:cNvSpPr>
            <a:spLocks noGrp="1"/>
          </p:cNvSpPr>
          <p:nvPr>
            <p:ph type="sldNum" sz="quarter" idx="5"/>
          </p:nvPr>
        </p:nvSpPr>
        <p:spPr>
          <a:noFill/>
        </p:spPr>
        <p:txBody>
          <a:bodyPr/>
          <a:lstStyle/>
          <a:p>
            <a:fld id="{2615CBD0-EB50-4413-806A-A6CA4336A93E}" type="slidenum">
              <a:rPr lang="en-US"/>
              <a:pPr/>
              <a:t>48</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p:txBody>
          <a:bodyPr/>
          <a:lstStyle/>
          <a:p>
            <a:endParaRPr lang="en-US" dirty="0" smtClean="0"/>
          </a:p>
        </p:txBody>
      </p:sp>
      <p:sp>
        <p:nvSpPr>
          <p:cNvPr id="125956" name="Slide Number Placeholder 3"/>
          <p:cNvSpPr>
            <a:spLocks noGrp="1"/>
          </p:cNvSpPr>
          <p:nvPr>
            <p:ph type="sldNum" sz="quarter" idx="5"/>
          </p:nvPr>
        </p:nvSpPr>
        <p:spPr>
          <a:noFill/>
        </p:spPr>
        <p:txBody>
          <a:bodyPr/>
          <a:lstStyle/>
          <a:p>
            <a:fld id="{79CE455F-F156-45CE-B2C3-D829D2C33DE5}" type="slidenum">
              <a:rPr lang="en-US"/>
              <a:pPr/>
              <a:t>49</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fld id="{0C4C1926-EDBB-4FB3-BA55-ED807377B98C}" type="slidenum">
              <a:rPr lang="en-US"/>
              <a:pPr/>
              <a:t>50</a:t>
            </a:fld>
            <a:endParaRPr lang="en-US" dirty="0"/>
          </a:p>
        </p:txBody>
      </p:sp>
      <p:sp>
        <p:nvSpPr>
          <p:cNvPr id="104451" name="Rectangle 2"/>
          <p:cNvSpPr>
            <a:spLocks noGrp="1" noRot="1" noChangeAspect="1" noChangeArrowheads="1" noTextEdit="1"/>
          </p:cNvSpPr>
          <p:nvPr>
            <p:ph type="sldImg"/>
          </p:nvPr>
        </p:nvSpPr>
        <p:spPr>
          <a:xfrm>
            <a:off x="1182688" y="696913"/>
            <a:ext cx="4648200" cy="3486150"/>
          </a:xfrm>
          <a:ln/>
        </p:spPr>
      </p:sp>
      <p:sp>
        <p:nvSpPr>
          <p:cNvPr id="104452" name="Rectangle 3"/>
          <p:cNvSpPr>
            <a:spLocks noGrp="1" noChangeArrowheads="1"/>
          </p:cNvSpPr>
          <p:nvPr>
            <p:ph type="body" idx="1"/>
          </p:nvPr>
        </p:nvSpPr>
        <p:spPr>
          <a:xfrm>
            <a:off x="935038" y="4413250"/>
            <a:ext cx="5140325" cy="4186238"/>
          </a:xfrm>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fld id="{8519C689-A376-4F2B-9053-51E8BFB38DAE}" type="slidenum">
              <a:rPr lang="en-US"/>
              <a:pPr/>
              <a:t>53</a:t>
            </a:fld>
            <a:endParaRPr lang="en-US" dirty="0"/>
          </a:p>
        </p:txBody>
      </p:sp>
      <p:sp>
        <p:nvSpPr>
          <p:cNvPr id="106499" name="Rectangle 2"/>
          <p:cNvSpPr>
            <a:spLocks noGrp="1" noRot="1" noChangeAspect="1" noChangeArrowheads="1" noTextEdit="1"/>
          </p:cNvSpPr>
          <p:nvPr>
            <p:ph type="sldImg"/>
          </p:nvPr>
        </p:nvSpPr>
        <p:spPr>
          <a:xfrm>
            <a:off x="1182688" y="696913"/>
            <a:ext cx="4648200" cy="3486150"/>
          </a:xfrm>
          <a:ln/>
        </p:spPr>
      </p:sp>
      <p:sp>
        <p:nvSpPr>
          <p:cNvPr id="106500" name="Rectangle 3"/>
          <p:cNvSpPr>
            <a:spLocks noGrp="1" noChangeArrowheads="1"/>
          </p:cNvSpPr>
          <p:nvPr>
            <p:ph type="body" idx="1"/>
          </p:nvPr>
        </p:nvSpPr>
        <p:spPr>
          <a:xfrm>
            <a:off x="935038" y="4413250"/>
            <a:ext cx="5140325" cy="4186238"/>
          </a:xfrm>
        </p:spPr>
        <p:txBody>
          <a:bodyPr/>
          <a:lstStyle/>
          <a:p>
            <a:pPr eaLnBrk="1" hangingPunct="1">
              <a:buFontTx/>
              <a:buChar char="•"/>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fld id="{0DBB6EAD-185A-4DAB-8B34-31CD503F24D4}" type="slidenum">
              <a:rPr lang="en-US"/>
              <a:pPr/>
              <a:t>54</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fld id="{D381B1CA-6E51-4F11-8113-ACF176BA46BD}" type="slidenum">
              <a:rPr lang="en-US"/>
              <a:pPr/>
              <a:t>56</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p:txBody>
          <a:bodyPr/>
          <a:lstStyle/>
          <a:p>
            <a:pPr eaLnBrk="1" hangingPunct="1"/>
            <a:endParaRPr lang="en-US" dirty="0" smtClean="0"/>
          </a:p>
        </p:txBody>
      </p:sp>
      <p:sp>
        <p:nvSpPr>
          <p:cNvPr id="109572" name="Slide Number Placeholder 3"/>
          <p:cNvSpPr>
            <a:spLocks noGrp="1"/>
          </p:cNvSpPr>
          <p:nvPr>
            <p:ph type="sldNum" sz="quarter" idx="5"/>
          </p:nvPr>
        </p:nvSpPr>
        <p:spPr/>
        <p:txBody>
          <a:bodyPr/>
          <a:lstStyle/>
          <a:p>
            <a:fld id="{EBABBC4F-745C-42FC-9A71-B2E14162557C}" type="slidenum">
              <a:rPr lang="en-US"/>
              <a:pPr/>
              <a:t>57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p:txBody>
          <a:bodyPr/>
          <a:lstStyle/>
          <a:p>
            <a:pPr eaLnBrk="1" hangingPunct="1"/>
            <a:endParaRPr lang="en-US" dirty="0" smtClean="0"/>
          </a:p>
        </p:txBody>
      </p:sp>
      <p:sp>
        <p:nvSpPr>
          <p:cNvPr id="110596" name="Slide Number Placeholder 3"/>
          <p:cNvSpPr>
            <a:spLocks noGrp="1"/>
          </p:cNvSpPr>
          <p:nvPr>
            <p:ph type="sldNum" sz="quarter" idx="5"/>
          </p:nvPr>
        </p:nvSpPr>
        <p:spPr/>
        <p:txBody>
          <a:bodyPr/>
          <a:lstStyle/>
          <a:p>
            <a:fld id="{350D986B-3AB5-4673-9037-68A05F49916F}" type="slidenum">
              <a:rPr lang="en-US"/>
              <a:pPr/>
              <a:t>58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p:txBody>
          <a:bodyPr/>
          <a:lstStyle/>
          <a:p>
            <a:pPr eaLnBrk="1" hangingPunct="1"/>
            <a:endParaRPr lang="en-US" dirty="0" smtClean="0"/>
          </a:p>
        </p:txBody>
      </p:sp>
      <p:sp>
        <p:nvSpPr>
          <p:cNvPr id="111620" name="Slide Number Placeholder 3"/>
          <p:cNvSpPr>
            <a:spLocks noGrp="1"/>
          </p:cNvSpPr>
          <p:nvPr>
            <p:ph type="sldNum" sz="quarter" idx="5"/>
          </p:nvPr>
        </p:nvSpPr>
        <p:spPr/>
        <p:txBody>
          <a:bodyPr/>
          <a:lstStyle/>
          <a:p>
            <a:fld id="{0CDB9402-B329-4AC7-825D-30792E825AF0}" type="slidenum">
              <a:rPr lang="en-US"/>
              <a:pPr/>
              <a:t>59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p:txBody>
          <a:bodyPr/>
          <a:lstStyle/>
          <a:p>
            <a:pPr eaLnBrk="1" hangingPunct="1"/>
            <a:endParaRPr lang="en-US" dirty="0" smtClean="0"/>
          </a:p>
        </p:txBody>
      </p:sp>
      <p:sp>
        <p:nvSpPr>
          <p:cNvPr id="71684" name="Slide Number Placeholder 3"/>
          <p:cNvSpPr>
            <a:spLocks noGrp="1"/>
          </p:cNvSpPr>
          <p:nvPr>
            <p:ph type="sldNum" sz="quarter" idx="5"/>
          </p:nvPr>
        </p:nvSpPr>
        <p:spPr/>
        <p:txBody>
          <a:bodyPr/>
          <a:lstStyle/>
          <a:p>
            <a:fld id="{D8E8DDBC-8BAD-4A99-8636-50341EED1E43}" type="slidenum">
              <a:rPr lang="en-US"/>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p:txBody>
          <a:bodyPr/>
          <a:lstStyle/>
          <a:p>
            <a:pPr eaLnBrk="1" hangingPunct="1"/>
            <a:endParaRPr lang="en-US" dirty="0" smtClean="0"/>
          </a:p>
        </p:txBody>
      </p:sp>
      <p:sp>
        <p:nvSpPr>
          <p:cNvPr id="112644" name="Slide Number Placeholder 3"/>
          <p:cNvSpPr>
            <a:spLocks noGrp="1"/>
          </p:cNvSpPr>
          <p:nvPr>
            <p:ph type="sldNum" sz="quarter" idx="5"/>
          </p:nvPr>
        </p:nvSpPr>
        <p:spPr/>
        <p:txBody>
          <a:bodyPr/>
          <a:lstStyle/>
          <a:p>
            <a:fld id="{E20AD685-D081-42F6-9FBD-98AFA54BF3CB}" type="slidenum">
              <a:rPr lang="en-US"/>
              <a:pPr/>
              <a:t>60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p:txBody>
          <a:bodyPr/>
          <a:lstStyle/>
          <a:p>
            <a:pPr eaLnBrk="1" hangingPunct="1"/>
            <a:endParaRPr lang="en-US" dirty="0" smtClean="0"/>
          </a:p>
        </p:txBody>
      </p:sp>
      <p:sp>
        <p:nvSpPr>
          <p:cNvPr id="113668" name="Slide Number Placeholder 3"/>
          <p:cNvSpPr>
            <a:spLocks noGrp="1"/>
          </p:cNvSpPr>
          <p:nvPr>
            <p:ph type="sldNum" sz="quarter" idx="5"/>
          </p:nvPr>
        </p:nvSpPr>
        <p:spPr/>
        <p:txBody>
          <a:bodyPr/>
          <a:lstStyle/>
          <a:p>
            <a:fld id="{EEF0F70D-441B-4DCB-B3EC-C42452023FE0}" type="slidenum">
              <a:rPr lang="en-US"/>
              <a:pPr/>
              <a:t>61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fld id="{3B0134AE-7DB5-4083-9BDE-090E989D83B0}" type="slidenum">
              <a:rPr lang="en-US"/>
              <a:pPr/>
              <a:t>62</a:t>
            </a:fld>
            <a:endParaRPr lang="en-US" dirty="0"/>
          </a:p>
        </p:txBody>
      </p:sp>
      <p:sp>
        <p:nvSpPr>
          <p:cNvPr id="114691" name="Rectangle 2"/>
          <p:cNvSpPr>
            <a:spLocks noGrp="1" noRot="1" noChangeAspect="1" noChangeArrowheads="1" noTextEdit="1"/>
          </p:cNvSpPr>
          <p:nvPr>
            <p:ph type="sldImg"/>
          </p:nvPr>
        </p:nvSpPr>
        <p:spPr>
          <a:xfrm>
            <a:off x="1182688" y="696913"/>
            <a:ext cx="4648200" cy="3486150"/>
          </a:xfrm>
          <a:ln/>
        </p:spPr>
      </p:sp>
      <p:sp>
        <p:nvSpPr>
          <p:cNvPr id="114692" name="Rectangle 3"/>
          <p:cNvSpPr>
            <a:spLocks noGrp="1" noChangeArrowheads="1"/>
          </p:cNvSpPr>
          <p:nvPr>
            <p:ph type="body" idx="1"/>
          </p:nvPr>
        </p:nvSpPr>
        <p:spPr>
          <a:xfrm>
            <a:off x="935038" y="4413250"/>
            <a:ext cx="5140325" cy="4186238"/>
          </a:xfrm>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fld id="{1005FCCF-1052-4155-9187-736830DEF4F2}" type="slidenum">
              <a:rPr lang="en-US"/>
              <a:pPr/>
              <a:t>63</a:t>
            </a:fld>
            <a:endParaRPr lang="en-US" dirty="0"/>
          </a:p>
        </p:txBody>
      </p:sp>
      <p:sp>
        <p:nvSpPr>
          <p:cNvPr id="115715" name="Rectangle 2"/>
          <p:cNvSpPr>
            <a:spLocks noGrp="1" noRot="1" noChangeAspect="1" noChangeArrowheads="1" noTextEdit="1"/>
          </p:cNvSpPr>
          <p:nvPr>
            <p:ph type="sldImg"/>
          </p:nvPr>
        </p:nvSpPr>
        <p:spPr>
          <a:xfrm>
            <a:off x="1182688" y="696913"/>
            <a:ext cx="4648200" cy="3486150"/>
          </a:xfrm>
          <a:ln/>
        </p:spPr>
      </p:sp>
      <p:sp>
        <p:nvSpPr>
          <p:cNvPr id="115716" name="Rectangle 3"/>
          <p:cNvSpPr>
            <a:spLocks noGrp="1" noChangeArrowheads="1"/>
          </p:cNvSpPr>
          <p:nvPr>
            <p:ph type="body" idx="1"/>
          </p:nvPr>
        </p:nvSpPr>
        <p:spPr>
          <a:xfrm>
            <a:off x="935038" y="4413250"/>
            <a:ext cx="5140325" cy="4186238"/>
          </a:xfrm>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p:txBody>
          <a:bodyPr/>
          <a:lstStyle/>
          <a:p>
            <a:pPr eaLnBrk="1" hangingPunct="1"/>
            <a:endParaRPr lang="en-US" dirty="0" smtClean="0"/>
          </a:p>
        </p:txBody>
      </p:sp>
      <p:sp>
        <p:nvSpPr>
          <p:cNvPr id="116740" name="Slide Number Placeholder 3"/>
          <p:cNvSpPr>
            <a:spLocks noGrp="1"/>
          </p:cNvSpPr>
          <p:nvPr>
            <p:ph type="sldNum" sz="quarter" idx="5"/>
          </p:nvPr>
        </p:nvSpPr>
        <p:spPr/>
        <p:txBody>
          <a:bodyPr/>
          <a:lstStyle/>
          <a:p>
            <a:fld id="{6028B9CB-E362-4EB2-BFD0-9BE405874C16}" type="slidenum">
              <a:rPr lang="en-US"/>
              <a:pPr/>
              <a:t>64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fld id="{B522E212-5268-4881-BCC7-8E0F27E0E335}" type="slidenum">
              <a:rPr lang="en-US"/>
              <a:pPr/>
              <a:t>65</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p:txBody>
          <a:bodyPr/>
          <a:lstStyle/>
          <a:p>
            <a:endParaRPr lang="en-US" dirty="0" smtClean="0"/>
          </a:p>
        </p:txBody>
      </p:sp>
      <p:sp>
        <p:nvSpPr>
          <p:cNvPr id="128004" name="Slide Number Placeholder 3"/>
          <p:cNvSpPr>
            <a:spLocks noGrp="1"/>
          </p:cNvSpPr>
          <p:nvPr>
            <p:ph type="sldNum" sz="quarter" idx="5"/>
          </p:nvPr>
        </p:nvSpPr>
        <p:spPr>
          <a:noFill/>
        </p:spPr>
        <p:txBody>
          <a:bodyPr/>
          <a:lstStyle/>
          <a:p>
            <a:fld id="{8497E42C-3B05-42B4-94B9-73CF1CEFC2B9}" type="slidenum">
              <a:rPr lang="en-US"/>
              <a:pPr/>
              <a:t>66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p:txBody>
          <a:bodyPr/>
          <a:lstStyle/>
          <a:p>
            <a:pPr eaLnBrk="1" hangingPunct="1"/>
            <a:endParaRPr lang="en-US" dirty="0" smtClean="0"/>
          </a:p>
        </p:txBody>
      </p:sp>
      <p:sp>
        <p:nvSpPr>
          <p:cNvPr id="126980" name="Slide Number Placeholder 3"/>
          <p:cNvSpPr>
            <a:spLocks noGrp="1"/>
          </p:cNvSpPr>
          <p:nvPr>
            <p:ph type="sldNum" sz="quarter" idx="5"/>
          </p:nvPr>
        </p:nvSpPr>
        <p:spPr/>
        <p:txBody>
          <a:bodyPr/>
          <a:lstStyle/>
          <a:p>
            <a:fld id="{32D77B1B-A178-46BC-8752-AE3893ECD8BE}" type="slidenum">
              <a:rPr lang="en-US"/>
              <a:pPr/>
              <a:t>69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fld id="{906F9F97-F90C-44AC-BE03-764FB522F21B}" type="slidenum">
              <a:rPr lang="en-US"/>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p:txBody>
          <a:bodyPr/>
          <a:lstStyle/>
          <a:p>
            <a:pPr eaLnBrk="1" hangingPunct="1"/>
            <a:endParaRPr lang="en-US" dirty="0" smtClean="0"/>
          </a:p>
        </p:txBody>
      </p:sp>
      <p:sp>
        <p:nvSpPr>
          <p:cNvPr id="73732" name="Slide Number Placeholder 3"/>
          <p:cNvSpPr>
            <a:spLocks noGrp="1"/>
          </p:cNvSpPr>
          <p:nvPr>
            <p:ph type="sldNum" sz="quarter" idx="5"/>
          </p:nvPr>
        </p:nvSpPr>
        <p:spPr/>
        <p:txBody>
          <a:bodyPr/>
          <a:lstStyle/>
          <a:p>
            <a:fld id="{20BD6A94-1F37-4E2D-9087-92DAE4314B47}" type="slidenum">
              <a:rPr lang="en-US"/>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p:txBody>
          <a:bodyPr/>
          <a:lstStyle/>
          <a:p>
            <a:pPr eaLnBrk="1" hangingPunct="1"/>
            <a:endParaRPr lang="en-US" dirty="0" smtClean="0"/>
          </a:p>
        </p:txBody>
      </p:sp>
      <p:sp>
        <p:nvSpPr>
          <p:cNvPr id="74756" name="Slide Number Placeholder 3"/>
          <p:cNvSpPr>
            <a:spLocks noGrp="1"/>
          </p:cNvSpPr>
          <p:nvPr>
            <p:ph type="sldNum" sz="quarter" idx="5"/>
          </p:nvPr>
        </p:nvSpPr>
        <p:spPr/>
        <p:txBody>
          <a:bodyPr/>
          <a:lstStyle/>
          <a:p>
            <a:fld id="{62920537-2C37-4280-A1D0-20B0C217C1B5}" type="slidenum">
              <a:rPr lang="en-US"/>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p:txBody>
          <a:bodyPr/>
          <a:lstStyle/>
          <a:p>
            <a:pPr eaLnBrk="1" hangingPunct="1"/>
            <a:endParaRPr lang="en-US" dirty="0" smtClean="0"/>
          </a:p>
        </p:txBody>
      </p:sp>
      <p:sp>
        <p:nvSpPr>
          <p:cNvPr id="74756" name="Slide Number Placeholder 3"/>
          <p:cNvSpPr>
            <a:spLocks noGrp="1"/>
          </p:cNvSpPr>
          <p:nvPr>
            <p:ph type="sldNum" sz="quarter" idx="5"/>
          </p:nvPr>
        </p:nvSpPr>
        <p:spPr/>
        <p:txBody>
          <a:bodyPr/>
          <a:lstStyle/>
          <a:p>
            <a:fld id="{62920537-2C37-4280-A1D0-20B0C217C1B5}" type="slidenum">
              <a:rPr lang="en-US"/>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27FB083F-245C-4741-B84C-2888A01E22B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290B75F7-5C98-41C0-B1CB-19A1BC2B776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E9839973-8920-439A-81C9-DAF30BFDAF3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8" name="Rectangle 6"/>
          <p:cNvSpPr>
            <a:spLocks noGrp="1" noChangeArrowheads="1"/>
          </p:cNvSpPr>
          <p:nvPr>
            <p:ph type="sldNum" sz="quarter" idx="12"/>
          </p:nvPr>
        </p:nvSpPr>
        <p:spPr>
          <a:ln/>
        </p:spPr>
        <p:txBody>
          <a:bodyPr/>
          <a:lstStyle>
            <a:lvl1pPr>
              <a:defRPr/>
            </a:lvl1pPr>
          </a:lstStyle>
          <a:p>
            <a:pPr>
              <a:defRPr/>
            </a:pPr>
            <a:fld id="{37C13904-4230-459E-AB5B-4B000D16D8E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5" name="Rectangle 6"/>
          <p:cNvSpPr>
            <a:spLocks noGrp="1" noChangeArrowheads="1"/>
          </p:cNvSpPr>
          <p:nvPr>
            <p:ph type="sldNum" sz="quarter" idx="12"/>
          </p:nvPr>
        </p:nvSpPr>
        <p:spPr>
          <a:ln/>
        </p:spPr>
        <p:txBody>
          <a:bodyPr/>
          <a:lstStyle>
            <a:lvl1pPr>
              <a:defRPr/>
            </a:lvl1pPr>
          </a:lstStyle>
          <a:p>
            <a:pPr>
              <a:defRPr/>
            </a:pPr>
            <a:fld id="{BB4A6F35-3A92-4878-AB22-3ED54F638F5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98521205-951C-4992-B378-DF0ECA9B6EE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9" name="Rectangle 6"/>
          <p:cNvSpPr>
            <a:spLocks noGrp="1" noChangeArrowheads="1"/>
          </p:cNvSpPr>
          <p:nvPr>
            <p:ph type="sldNum" sz="quarter" idx="12"/>
          </p:nvPr>
        </p:nvSpPr>
        <p:spPr>
          <a:ln/>
        </p:spPr>
        <p:txBody>
          <a:bodyPr/>
          <a:lstStyle>
            <a:lvl1pPr>
              <a:defRPr/>
            </a:lvl1pPr>
          </a:lstStyle>
          <a:p>
            <a:pPr>
              <a:defRPr/>
            </a:pPr>
            <a:fld id="{2F809B89-984A-4764-B0D9-E297AFC5468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6EBC1974-477D-422A-8BD2-E57D6FED42B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6" name="Rectangle 6"/>
          <p:cNvSpPr>
            <a:spLocks noGrp="1" noChangeArrowheads="1"/>
          </p:cNvSpPr>
          <p:nvPr>
            <p:ph type="sldNum" sz="quarter" idx="12"/>
          </p:nvPr>
        </p:nvSpPr>
        <p:spPr>
          <a:ln/>
        </p:spPr>
        <p:txBody>
          <a:bodyPr/>
          <a:lstStyle>
            <a:lvl1pPr>
              <a:defRPr/>
            </a:lvl1pPr>
          </a:lstStyle>
          <a:p>
            <a:pPr>
              <a:defRPr/>
            </a:pPr>
            <a:fld id="{2AC02494-C6A4-491F-9EE6-C88187ABA1F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8C6F1599-CD3A-433B-81D5-D51F36960AF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9" name="Rectangle 6"/>
          <p:cNvSpPr>
            <a:spLocks noGrp="1" noChangeArrowheads="1"/>
          </p:cNvSpPr>
          <p:nvPr>
            <p:ph type="sldNum" sz="quarter" idx="12"/>
          </p:nvPr>
        </p:nvSpPr>
        <p:spPr>
          <a:ln/>
        </p:spPr>
        <p:txBody>
          <a:bodyPr/>
          <a:lstStyle>
            <a:lvl1pPr>
              <a:defRPr/>
            </a:lvl1pPr>
          </a:lstStyle>
          <a:p>
            <a:pPr>
              <a:defRPr/>
            </a:pPr>
            <a:fld id="{B571FBB4-967F-4893-9D99-00943AF261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5" name="Rectangle 6"/>
          <p:cNvSpPr>
            <a:spLocks noGrp="1" noChangeArrowheads="1"/>
          </p:cNvSpPr>
          <p:nvPr>
            <p:ph type="sldNum" sz="quarter" idx="12"/>
          </p:nvPr>
        </p:nvSpPr>
        <p:spPr>
          <a:ln/>
        </p:spPr>
        <p:txBody>
          <a:bodyPr/>
          <a:lstStyle>
            <a:lvl1pPr>
              <a:defRPr/>
            </a:lvl1pPr>
          </a:lstStyle>
          <a:p>
            <a:pPr>
              <a:defRPr/>
            </a:pPr>
            <a:fld id="{ADF2E3DF-1C34-4AAB-9B4D-116ADD3E534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4" name="Rectangle 6"/>
          <p:cNvSpPr>
            <a:spLocks noGrp="1" noChangeArrowheads="1"/>
          </p:cNvSpPr>
          <p:nvPr>
            <p:ph type="sldNum" sz="quarter" idx="12"/>
          </p:nvPr>
        </p:nvSpPr>
        <p:spPr>
          <a:ln/>
        </p:spPr>
        <p:txBody>
          <a:bodyPr/>
          <a:lstStyle>
            <a:lvl1pPr>
              <a:defRPr/>
            </a:lvl1pPr>
          </a:lstStyle>
          <a:p>
            <a:pPr>
              <a:defRPr/>
            </a:pPr>
            <a:fld id="{4561A655-C893-439C-BC90-BCD91058785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13925121-FAF2-4663-B9BE-B0D4A2AE2F4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Copyright 2004, ETS Pulliam,           All Rights Reserved</a:t>
            </a:r>
          </a:p>
        </p:txBody>
      </p:sp>
      <p:sp>
        <p:nvSpPr>
          <p:cNvPr id="7" name="Rectangle 6"/>
          <p:cNvSpPr>
            <a:spLocks noGrp="1" noChangeArrowheads="1"/>
          </p:cNvSpPr>
          <p:nvPr>
            <p:ph type="sldNum" sz="quarter" idx="12"/>
          </p:nvPr>
        </p:nvSpPr>
        <p:spPr>
          <a:ln/>
        </p:spPr>
        <p:txBody>
          <a:bodyPr/>
          <a:lstStyle>
            <a:lvl1pPr>
              <a:defRPr/>
            </a:lvl1pPr>
          </a:lstStyle>
          <a:p>
            <a:pPr>
              <a:defRPr/>
            </a:pPr>
            <a:fld id="{9852A2E9-0824-4A4B-8C1E-CB88E6A7627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Copyright 2004, ETS Pulliam,           All Rights Reserved</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7DE26D0-3558-4539-93E1-674339BDED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Microsoft_Office_Word_97_-_2003_Document4.doc"/></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Microsoft_Office_Word_97_-_2003_Document5.doc"/></Relationships>
</file>

<file path=ppt/slides/_rels/slide6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mailto:gwilliams@placercoe.k12.ca.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16" descr="Sevastolpol-Monday 07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51555" name="Text Box 12"/>
          <p:cNvSpPr txBox="1">
            <a:spLocks noChangeArrowheads="1"/>
          </p:cNvSpPr>
          <p:nvPr/>
        </p:nvSpPr>
        <p:spPr bwMode="auto">
          <a:xfrm>
            <a:off x="228600" y="0"/>
            <a:ext cx="8915400" cy="2185214"/>
          </a:xfrm>
          <a:prstGeom prst="rect">
            <a:avLst/>
          </a:prstGeom>
          <a:noFill/>
          <a:ln w="9525">
            <a:noFill/>
            <a:miter lim="800000"/>
            <a:headEnd/>
            <a:tailEnd/>
          </a:ln>
        </p:spPr>
        <p:txBody>
          <a:bodyPr wrap="square">
            <a:spAutoFit/>
          </a:bodyPr>
          <a:lstStyle/>
          <a:p>
            <a:pPr algn="ctr">
              <a:spcBef>
                <a:spcPct val="5000"/>
              </a:spcBef>
            </a:pPr>
            <a:r>
              <a:rPr lang="en-US" sz="5400" i="1" dirty="0">
                <a:latin typeface="Book Antiqua" pitchFamily="18" charset="0"/>
                <a:cs typeface="Arial" charset="0"/>
              </a:rPr>
              <a:t>Welcome !</a:t>
            </a:r>
          </a:p>
          <a:p>
            <a:pPr algn="ctr">
              <a:spcBef>
                <a:spcPct val="5000"/>
              </a:spcBef>
            </a:pPr>
            <a:r>
              <a:rPr lang="en-US" sz="4000" dirty="0" smtClean="0"/>
              <a:t>6th Annual Datawise Users Conference &amp; Professional Development Workshop</a:t>
            </a:r>
            <a:r>
              <a:rPr lang="en-US" sz="4000" i="1" dirty="0" smtClean="0">
                <a:latin typeface="Book Antiqua" pitchFamily="18" charset="0"/>
                <a:cs typeface="Arial" charset="0"/>
              </a:rPr>
              <a:t> </a:t>
            </a:r>
            <a:endParaRPr lang="en-US" sz="4000" i="1" dirty="0">
              <a:latin typeface="Book Antiqua" pitchFamily="18" charset="0"/>
              <a:cs typeface="Arial" charset="0"/>
            </a:endParaRPr>
          </a:p>
        </p:txBody>
      </p:sp>
      <p:sp>
        <p:nvSpPr>
          <p:cNvPr id="21509" name="Text Box 13"/>
          <p:cNvSpPr txBox="1">
            <a:spLocks noChangeArrowheads="1"/>
          </p:cNvSpPr>
          <p:nvPr/>
        </p:nvSpPr>
        <p:spPr bwMode="auto">
          <a:xfrm>
            <a:off x="228600" y="3175000"/>
            <a:ext cx="8915400" cy="144655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4400" dirty="0">
                <a:solidFill>
                  <a:schemeClr val="bg1"/>
                </a:solidFill>
                <a:latin typeface="Baskerville Old Face" pitchFamily="18" charset="0"/>
              </a:rPr>
              <a:t>Building Assessments to Inform Instruction and Intervention</a:t>
            </a:r>
            <a:endParaRPr lang="en-US" sz="4400" b="1" i="1" dirty="0">
              <a:solidFill>
                <a:schemeClr val="bg1"/>
              </a:solidFill>
              <a:effectLst>
                <a:outerShdw blurRad="38100" dist="38100" dir="2700000" algn="tl">
                  <a:srgbClr val="000000">
                    <a:alpha val="43137"/>
                  </a:srgbClr>
                </a:outerShdw>
              </a:effectLst>
              <a:latin typeface="Baskerville Old Face" pitchFamily="18" charset="0"/>
            </a:endParaRPr>
          </a:p>
        </p:txBody>
      </p:sp>
      <p:sp>
        <p:nvSpPr>
          <p:cNvPr id="151557" name="Text Box 14"/>
          <p:cNvSpPr txBox="1">
            <a:spLocks noChangeArrowheads="1"/>
          </p:cNvSpPr>
          <p:nvPr/>
        </p:nvSpPr>
        <p:spPr bwMode="auto">
          <a:xfrm>
            <a:off x="381000" y="5410200"/>
            <a:ext cx="8534400" cy="707886"/>
          </a:xfrm>
          <a:prstGeom prst="rect">
            <a:avLst/>
          </a:prstGeom>
          <a:noFill/>
          <a:ln w="9525">
            <a:noFill/>
            <a:miter lim="800000"/>
            <a:headEnd/>
            <a:tailEnd/>
          </a:ln>
        </p:spPr>
        <p:txBody>
          <a:bodyPr wrap="square">
            <a:spAutoFit/>
          </a:bodyPr>
          <a:lstStyle/>
          <a:p>
            <a:pPr algn="ctr"/>
            <a:r>
              <a:rPr lang="en-US" dirty="0">
                <a:latin typeface="Andalus" pitchFamily="2" charset="-78"/>
                <a:cs typeface="Andalus" pitchFamily="2" charset="-78"/>
              </a:rPr>
              <a:t>Gerald Williams- Coordinator Data Analysis and Program Improvement</a:t>
            </a:r>
          </a:p>
          <a:p>
            <a:pPr algn="ctr"/>
            <a:r>
              <a:rPr lang="en-US" dirty="0" smtClean="0">
                <a:latin typeface="Andalus" pitchFamily="2" charset="-78"/>
                <a:cs typeface="Andalus" pitchFamily="2" charset="-78"/>
              </a:rPr>
              <a:t>March 16th, 2009</a:t>
            </a:r>
            <a:endParaRPr lang="en-US" dirty="0">
              <a:latin typeface="Andalus" pitchFamily="2" charset="-78"/>
              <a:cs typeface="Andalus" pitchFamily="2" charset="-78"/>
            </a:endParaRPr>
          </a:p>
        </p:txBody>
      </p:sp>
      <p:sp>
        <p:nvSpPr>
          <p:cNvPr id="151558" name="TextBox 6"/>
          <p:cNvSpPr txBox="1">
            <a:spLocks noChangeArrowheads="1"/>
          </p:cNvSpPr>
          <p:nvPr/>
        </p:nvSpPr>
        <p:spPr bwMode="auto">
          <a:xfrm>
            <a:off x="457200" y="4876800"/>
            <a:ext cx="8534400" cy="1200329"/>
          </a:xfrm>
          <a:prstGeom prst="rect">
            <a:avLst/>
          </a:prstGeom>
          <a:noFill/>
          <a:ln w="9525">
            <a:noFill/>
            <a:miter lim="800000"/>
            <a:headEnd/>
            <a:tailEnd/>
          </a:ln>
        </p:spPr>
        <p:txBody>
          <a:bodyPr wrap="square">
            <a:spAutoFit/>
          </a:bodyPr>
          <a:lstStyle/>
          <a:p>
            <a:pPr algn="ctr"/>
            <a:r>
              <a:rPr lang="en-US" sz="2400" b="1" dirty="0" smtClean="0">
                <a:solidFill>
                  <a:schemeClr val="bg1"/>
                </a:solidFill>
                <a:latin typeface="Baskerville Old Face" pitchFamily="18" charset="0"/>
                <a:cs typeface="Arial" charset="0"/>
              </a:rPr>
              <a:t>Gerald R Williams -Placer County Office of Education</a:t>
            </a:r>
          </a:p>
          <a:p>
            <a:pPr algn="ctr"/>
            <a:r>
              <a:rPr lang="en-US" sz="2400" b="1" dirty="0" smtClean="0">
                <a:solidFill>
                  <a:schemeClr val="bg1"/>
                </a:solidFill>
                <a:latin typeface="Baskerville Old Face" pitchFamily="18" charset="0"/>
                <a:cs typeface="Arial" charset="0"/>
              </a:rPr>
              <a:t>Coordinator Assessment &amp; Program </a:t>
            </a:r>
            <a:r>
              <a:rPr lang="en-US" sz="2400" b="1" dirty="0" smtClean="0">
                <a:solidFill>
                  <a:schemeClr val="bg1"/>
                </a:solidFill>
                <a:latin typeface="Baskerville Old Face" pitchFamily="18" charset="0"/>
                <a:cs typeface="Arial" charset="0"/>
              </a:rPr>
              <a:t>Improvement</a:t>
            </a:r>
          </a:p>
          <a:p>
            <a:pPr algn="ctr"/>
            <a:r>
              <a:rPr lang="en-US" sz="2400" b="1" dirty="0" smtClean="0">
                <a:solidFill>
                  <a:schemeClr val="bg1"/>
                </a:solidFill>
                <a:latin typeface="Baskerville Old Face" pitchFamily="18" charset="0"/>
                <a:cs typeface="Arial" charset="0"/>
              </a:rPr>
              <a:t>November 4</a:t>
            </a:r>
            <a:r>
              <a:rPr lang="en-US" sz="2400" b="1" baseline="30000" dirty="0" smtClean="0">
                <a:solidFill>
                  <a:schemeClr val="bg1"/>
                </a:solidFill>
                <a:latin typeface="Baskerville Old Face" pitchFamily="18" charset="0"/>
                <a:cs typeface="Arial" charset="0"/>
              </a:rPr>
              <a:t>th</a:t>
            </a:r>
            <a:r>
              <a:rPr lang="en-US" sz="2400" b="1" dirty="0" smtClean="0">
                <a:solidFill>
                  <a:schemeClr val="bg1"/>
                </a:solidFill>
                <a:latin typeface="Baskerville Old Face" pitchFamily="18" charset="0"/>
                <a:cs typeface="Arial" charset="0"/>
              </a:rPr>
              <a:t> &amp; 5</a:t>
            </a:r>
            <a:r>
              <a:rPr lang="en-US" sz="2400" b="1" baseline="30000" dirty="0" smtClean="0">
                <a:solidFill>
                  <a:schemeClr val="bg1"/>
                </a:solidFill>
                <a:latin typeface="Baskerville Old Face" pitchFamily="18" charset="0"/>
                <a:cs typeface="Arial" charset="0"/>
              </a:rPr>
              <a:t>th</a:t>
            </a:r>
            <a:r>
              <a:rPr lang="en-US" sz="2400" b="1" dirty="0" smtClean="0">
                <a:solidFill>
                  <a:schemeClr val="bg1"/>
                </a:solidFill>
                <a:latin typeface="Baskerville Old Face" pitchFamily="18" charset="0"/>
                <a:cs typeface="Arial" charset="0"/>
              </a:rPr>
              <a:t>, 2009</a:t>
            </a:r>
            <a:endParaRPr lang="en-US" sz="2400" b="1" dirty="0">
              <a:solidFill>
                <a:schemeClr val="bg1"/>
              </a:solidFill>
              <a:latin typeface="Baskerville Old Face" pitchFamily="18" charset="0"/>
              <a:cs typeface="Arial" charset="0"/>
            </a:endParaRP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914400" y="2133600"/>
            <a:ext cx="7772400" cy="4114800"/>
          </a:xfrm>
        </p:spPr>
        <p:txBody>
          <a:bodyPr/>
          <a:lstStyle/>
          <a:p>
            <a:pPr>
              <a:buNone/>
            </a:pPr>
            <a:r>
              <a:rPr lang="en-US" sz="3600" dirty="0" smtClean="0"/>
              <a:t>“Firm evidence shows that formative</a:t>
            </a:r>
          </a:p>
          <a:p>
            <a:pPr>
              <a:buNone/>
            </a:pPr>
            <a:r>
              <a:rPr lang="en-US" sz="3600" dirty="0" smtClean="0"/>
              <a:t>assessment is an essential component of</a:t>
            </a:r>
          </a:p>
          <a:p>
            <a:pPr>
              <a:buNone/>
            </a:pPr>
            <a:r>
              <a:rPr lang="en-US" sz="3600" dirty="0" smtClean="0"/>
              <a:t>classroom work and that its development</a:t>
            </a:r>
          </a:p>
          <a:p>
            <a:pPr>
              <a:buNone/>
            </a:pPr>
            <a:r>
              <a:rPr lang="en-US" sz="3600" dirty="0" smtClean="0"/>
              <a:t>can raise standards of achievement.”</a:t>
            </a:r>
          </a:p>
          <a:p>
            <a:pPr>
              <a:buNone/>
            </a:pPr>
            <a:r>
              <a:rPr lang="en-US" sz="1800" dirty="0" smtClean="0"/>
              <a:t>P. Black &amp; D. Williams (1998) inside the Black Box: Raising Standards</a:t>
            </a:r>
          </a:p>
          <a:p>
            <a:pPr>
              <a:buNone/>
            </a:pPr>
            <a:r>
              <a:rPr lang="en-US" sz="1800" dirty="0" smtClean="0"/>
              <a:t>Through Classroom Assessment. </a:t>
            </a:r>
            <a:r>
              <a:rPr lang="en-US" sz="1800" i="1" dirty="0" smtClean="0"/>
              <a:t>Phi Delta Kappa, 80(2)</a:t>
            </a:r>
            <a:endParaRPr lang="en-US" sz="1800" dirty="0" smtClean="0"/>
          </a:p>
        </p:txBody>
      </p:sp>
      <p:pic>
        <p:nvPicPr>
          <p:cNvPr id="15363" name="Picture 3"/>
          <p:cNvPicPr>
            <a:picLocks noGrp="1" noChangeAspect="1" noChangeArrowheads="1"/>
          </p:cNvPicPr>
          <p:nvPr>
            <p:ph type="title"/>
          </p:nvPr>
        </p:nvPicPr>
        <p:blipFill>
          <a:blip r:embed="rId3" cstate="print"/>
          <a:srcRect/>
          <a:stretch>
            <a:fillRect/>
          </a:stretch>
        </p:blipFill>
        <p:spPr>
          <a:xfrm>
            <a:off x="0" y="0"/>
            <a:ext cx="9144000" cy="700088"/>
          </a:xfrm>
          <a:noFill/>
          <a:ln w="25400">
            <a:solidFill>
              <a:schemeClr val="tx1"/>
            </a:solidFill>
          </a:ln>
        </p:spPr>
      </p:pic>
      <p:sp>
        <p:nvSpPr>
          <p:cNvPr id="15364" name="Text Box 4"/>
          <p:cNvSpPr txBox="1">
            <a:spLocks noChangeArrowheads="1"/>
          </p:cNvSpPr>
          <p:nvPr/>
        </p:nvSpPr>
        <p:spPr bwMode="auto">
          <a:xfrm>
            <a:off x="838200" y="990600"/>
            <a:ext cx="7391400" cy="519113"/>
          </a:xfrm>
          <a:prstGeom prst="rect">
            <a:avLst/>
          </a:prstGeom>
          <a:noFill/>
          <a:ln w="9525">
            <a:noFill/>
            <a:miter lim="800000"/>
            <a:headEnd/>
            <a:tailEnd/>
          </a:ln>
        </p:spPr>
        <p:txBody>
          <a:bodyPr>
            <a:spAutoFit/>
          </a:bodyPr>
          <a:lstStyle/>
          <a:p>
            <a:pPr algn="ctr">
              <a:spcBef>
                <a:spcPct val="50000"/>
              </a:spcBef>
            </a:pPr>
            <a:r>
              <a:rPr lang="en-US" sz="2800" b="1" u="sng" dirty="0"/>
              <a:t>Formative </a:t>
            </a:r>
            <a:r>
              <a:rPr lang="en-US" sz="2800" b="1" u="sng" dirty="0" smtClean="0"/>
              <a:t>Assessment</a:t>
            </a:r>
            <a:endParaRPr lang="en-US" sz="2800" b="1"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762000" y="1752600"/>
            <a:ext cx="7772400" cy="4114800"/>
          </a:xfrm>
        </p:spPr>
        <p:txBody>
          <a:bodyPr/>
          <a:lstStyle/>
          <a:p>
            <a:pPr eaLnBrk="1" hangingPunct="1">
              <a:buFont typeface="Wingdings" pitchFamily="2" charset="2"/>
              <a:buNone/>
            </a:pPr>
            <a:r>
              <a:rPr lang="en-US" sz="2800" dirty="0" smtClean="0"/>
              <a:t>Powerful, proven structures for improved results already exist. They begin when a group of teachers meet regularly as a team to identify essential and valued student learning, develop common assessments, analyze current levels of achievement, set achievement goals. And then share and create lessons and strategies to improve upon those levels.</a:t>
            </a:r>
          </a:p>
          <a:p>
            <a:pPr eaLnBrk="1" hangingPunct="1">
              <a:buFont typeface="Wingdings" pitchFamily="2" charset="2"/>
              <a:buNone/>
            </a:pPr>
            <a:r>
              <a:rPr lang="en-US" sz="2000" dirty="0" smtClean="0"/>
              <a:t>          Mike Schmoker </a:t>
            </a:r>
          </a:p>
        </p:txBody>
      </p:sp>
      <p:pic>
        <p:nvPicPr>
          <p:cNvPr id="16387" name="Picture 3"/>
          <p:cNvPicPr>
            <a:picLocks noGrp="1" noChangeAspect="1" noChangeArrowheads="1"/>
          </p:cNvPicPr>
          <p:nvPr>
            <p:ph type="title"/>
          </p:nvPr>
        </p:nvPicPr>
        <p:blipFill>
          <a:blip r:embed="rId3" cstate="print"/>
          <a:srcRect/>
          <a:stretch>
            <a:fillRect/>
          </a:stretch>
        </p:blipFill>
        <p:spPr>
          <a:xfrm>
            <a:off x="0" y="0"/>
            <a:ext cx="9144000" cy="700088"/>
          </a:xfrm>
          <a:noFill/>
          <a:ln w="25400">
            <a:solidFill>
              <a:schemeClr val="tx1"/>
            </a:solidFill>
          </a:ln>
        </p:spPr>
      </p:pic>
      <p:sp>
        <p:nvSpPr>
          <p:cNvPr id="16388" name="Text Box 4"/>
          <p:cNvSpPr txBox="1">
            <a:spLocks noChangeArrowheads="1"/>
          </p:cNvSpPr>
          <p:nvPr/>
        </p:nvSpPr>
        <p:spPr bwMode="auto">
          <a:xfrm>
            <a:off x="2209800" y="990600"/>
            <a:ext cx="3810000" cy="519113"/>
          </a:xfrm>
          <a:prstGeom prst="rect">
            <a:avLst/>
          </a:prstGeom>
          <a:noFill/>
          <a:ln w="9525">
            <a:noFill/>
            <a:miter lim="800000"/>
            <a:headEnd/>
            <a:tailEnd/>
          </a:ln>
        </p:spPr>
        <p:txBody>
          <a:bodyPr>
            <a:spAutoFit/>
          </a:bodyPr>
          <a:lstStyle/>
          <a:p>
            <a:pPr>
              <a:spcBef>
                <a:spcPct val="50000"/>
              </a:spcBef>
            </a:pPr>
            <a:r>
              <a:rPr lang="en-US" sz="2800" b="1" u="sng" dirty="0"/>
              <a:t>Formative Assessments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609600" y="1752600"/>
            <a:ext cx="7772400" cy="4114800"/>
          </a:xfrm>
        </p:spPr>
        <p:txBody>
          <a:bodyPr/>
          <a:lstStyle/>
          <a:p>
            <a:pPr eaLnBrk="1" hangingPunct="1">
              <a:buFont typeface="Wingdings" pitchFamily="2" charset="2"/>
              <a:buNone/>
            </a:pPr>
            <a:r>
              <a:rPr lang="en-US" sz="2800" dirty="0" smtClean="0"/>
              <a:t>Teachers of the same course or grade level should have absolute common agreement on what they expect all their students to know and be able to do. Therefore, they should have common, collaboratively designed assessments at least once each quarter. </a:t>
            </a:r>
            <a:r>
              <a:rPr lang="en-US" sz="2800" b="1" i="1" dirty="0" smtClean="0"/>
              <a:t>The classroom activities leading up to those assessments might differ. The need to administer the same assessment should not differ.</a:t>
            </a:r>
          </a:p>
          <a:p>
            <a:pPr eaLnBrk="1" hangingPunct="1">
              <a:buFont typeface="Wingdings" pitchFamily="2" charset="2"/>
              <a:buNone/>
            </a:pPr>
            <a:r>
              <a:rPr lang="en-US" sz="2800" dirty="0" smtClean="0"/>
              <a:t>         </a:t>
            </a:r>
            <a:r>
              <a:rPr lang="en-US" sz="2000" dirty="0" smtClean="0"/>
              <a:t>Doug Reeves</a:t>
            </a:r>
            <a:endParaRPr lang="en-US" sz="2800" dirty="0" smtClean="0"/>
          </a:p>
        </p:txBody>
      </p:sp>
      <p:pic>
        <p:nvPicPr>
          <p:cNvPr id="17411" name="Picture 3"/>
          <p:cNvPicPr>
            <a:picLocks noGrp="1" noChangeAspect="1" noChangeArrowheads="1"/>
          </p:cNvPicPr>
          <p:nvPr>
            <p:ph type="title"/>
          </p:nvPr>
        </p:nvPicPr>
        <p:blipFill>
          <a:blip r:embed="rId3" cstate="print"/>
          <a:srcRect/>
          <a:stretch>
            <a:fillRect/>
          </a:stretch>
        </p:blipFill>
        <p:spPr>
          <a:xfrm>
            <a:off x="0" y="0"/>
            <a:ext cx="9144000" cy="700088"/>
          </a:xfrm>
          <a:noFill/>
          <a:ln w="25400">
            <a:solidFill>
              <a:schemeClr val="tx1"/>
            </a:solidFill>
          </a:ln>
        </p:spPr>
      </p:pic>
      <p:sp>
        <p:nvSpPr>
          <p:cNvPr id="17412" name="Text Box 4"/>
          <p:cNvSpPr txBox="1">
            <a:spLocks noChangeArrowheads="1"/>
          </p:cNvSpPr>
          <p:nvPr/>
        </p:nvSpPr>
        <p:spPr bwMode="auto">
          <a:xfrm>
            <a:off x="2209800" y="990600"/>
            <a:ext cx="3810000" cy="519113"/>
          </a:xfrm>
          <a:prstGeom prst="rect">
            <a:avLst/>
          </a:prstGeom>
          <a:noFill/>
          <a:ln w="9525">
            <a:noFill/>
            <a:miter lim="800000"/>
            <a:headEnd/>
            <a:tailEnd/>
          </a:ln>
        </p:spPr>
        <p:txBody>
          <a:bodyPr>
            <a:spAutoFit/>
          </a:bodyPr>
          <a:lstStyle/>
          <a:p>
            <a:pPr>
              <a:spcBef>
                <a:spcPct val="50000"/>
              </a:spcBef>
            </a:pPr>
            <a:r>
              <a:rPr lang="en-US" sz="2800" b="1" u="sng" dirty="0"/>
              <a:t>Formative Assessments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609600" y="2057400"/>
            <a:ext cx="7772400" cy="4114800"/>
          </a:xfrm>
        </p:spPr>
        <p:txBody>
          <a:bodyPr/>
          <a:lstStyle/>
          <a:p>
            <a:pPr eaLnBrk="1" hangingPunct="1">
              <a:buFont typeface="Wingdings" pitchFamily="2" charset="2"/>
              <a:buNone/>
            </a:pPr>
            <a:r>
              <a:rPr lang="en-US" sz="2800" dirty="0" smtClean="0"/>
              <a:t>Assessment for learning, when done well, is one of the most powerful, high-leverage strategies for improving student learning that we know of. Educators </a:t>
            </a:r>
            <a:r>
              <a:rPr lang="en-US" sz="2800" i="1" dirty="0" smtClean="0"/>
              <a:t>collectively </a:t>
            </a:r>
            <a:r>
              <a:rPr lang="en-US" sz="2800" dirty="0" smtClean="0"/>
              <a:t>become skilled and focused at assessing, disaggregating, and using student achievement as a tool for ongoing improvement. </a:t>
            </a:r>
          </a:p>
          <a:p>
            <a:pPr eaLnBrk="1" hangingPunct="1">
              <a:buFont typeface="Wingdings" pitchFamily="2" charset="2"/>
              <a:buNone/>
            </a:pPr>
            <a:r>
              <a:rPr lang="en-US" sz="2800" dirty="0" smtClean="0"/>
              <a:t>        </a:t>
            </a:r>
            <a:r>
              <a:rPr lang="en-US" sz="2000" dirty="0" smtClean="0"/>
              <a:t>Michael Fullan</a:t>
            </a:r>
            <a:endParaRPr lang="en-US" sz="2800" dirty="0" smtClean="0"/>
          </a:p>
        </p:txBody>
      </p:sp>
      <p:pic>
        <p:nvPicPr>
          <p:cNvPr id="18435" name="Picture 3"/>
          <p:cNvPicPr>
            <a:picLocks noGrp="1" noChangeAspect="1" noChangeArrowheads="1"/>
          </p:cNvPicPr>
          <p:nvPr>
            <p:ph type="title"/>
          </p:nvPr>
        </p:nvPicPr>
        <p:blipFill>
          <a:blip r:embed="rId3" cstate="print"/>
          <a:srcRect/>
          <a:stretch>
            <a:fillRect/>
          </a:stretch>
        </p:blipFill>
        <p:spPr>
          <a:xfrm>
            <a:off x="0" y="0"/>
            <a:ext cx="9144000" cy="700088"/>
          </a:xfrm>
          <a:noFill/>
          <a:ln w="25400">
            <a:solidFill>
              <a:schemeClr val="tx1"/>
            </a:solidFill>
          </a:ln>
        </p:spPr>
      </p:pic>
      <p:sp>
        <p:nvSpPr>
          <p:cNvPr id="18436" name="Text Box 4"/>
          <p:cNvSpPr txBox="1">
            <a:spLocks noChangeArrowheads="1"/>
          </p:cNvSpPr>
          <p:nvPr/>
        </p:nvSpPr>
        <p:spPr bwMode="auto">
          <a:xfrm>
            <a:off x="2209800" y="990600"/>
            <a:ext cx="3810000" cy="519113"/>
          </a:xfrm>
          <a:prstGeom prst="rect">
            <a:avLst/>
          </a:prstGeom>
          <a:noFill/>
          <a:ln w="9525">
            <a:noFill/>
            <a:miter lim="800000"/>
            <a:headEnd/>
            <a:tailEnd/>
          </a:ln>
        </p:spPr>
        <p:txBody>
          <a:bodyPr>
            <a:spAutoFit/>
          </a:bodyPr>
          <a:lstStyle/>
          <a:p>
            <a:pPr>
              <a:spcBef>
                <a:spcPct val="50000"/>
              </a:spcBef>
            </a:pPr>
            <a:r>
              <a:rPr lang="en-US" sz="2800" b="1" u="sng" dirty="0"/>
              <a:t>Formative Assessments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Creating Winning Streaks!</a:t>
            </a:r>
          </a:p>
        </p:txBody>
      </p:sp>
      <p:sp>
        <p:nvSpPr>
          <p:cNvPr id="19459" name="Rectangle 3"/>
          <p:cNvSpPr>
            <a:spLocks noGrp="1" noChangeArrowheads="1"/>
          </p:cNvSpPr>
          <p:nvPr>
            <p:ph type="body" idx="1"/>
          </p:nvPr>
        </p:nvSpPr>
        <p:spPr>
          <a:xfrm>
            <a:off x="533400" y="1981200"/>
            <a:ext cx="8077200" cy="4114800"/>
          </a:xfrm>
        </p:spPr>
        <p:txBody>
          <a:bodyPr/>
          <a:lstStyle/>
          <a:p>
            <a:pPr>
              <a:lnSpc>
                <a:spcPct val="90000"/>
              </a:lnSpc>
              <a:buFontTx/>
              <a:buNone/>
            </a:pPr>
            <a:r>
              <a:rPr lang="en-US" sz="4000" dirty="0" smtClean="0"/>
              <a:t>“You can enhance or destroy students’ desire to succeed in school more quickly and permanently through your use of assessment than with any other tools you have at your disposal.”</a:t>
            </a:r>
          </a:p>
          <a:p>
            <a:pPr>
              <a:lnSpc>
                <a:spcPct val="90000"/>
              </a:lnSpc>
              <a:buFontTx/>
              <a:buNone/>
            </a:pPr>
            <a:r>
              <a:rPr lang="en-US" sz="1800" dirty="0" smtClean="0"/>
              <a:t>							Rick Stiggins</a:t>
            </a:r>
          </a:p>
          <a:p>
            <a:pPr>
              <a:lnSpc>
                <a:spcPct val="90000"/>
              </a:lnSpc>
              <a:buFontTx/>
              <a:buNone/>
            </a:pPr>
            <a:r>
              <a:rPr lang="en-US" sz="1800" dirty="0" smtClean="0"/>
              <a:t>					      Assessment Trainers Institute</a:t>
            </a:r>
          </a:p>
        </p:txBody>
      </p:sp>
      <p:pic>
        <p:nvPicPr>
          <p:cNvPr id="19460" name="Picture 11"/>
          <p:cNvPicPr>
            <a:picLocks noChangeAspect="1" noChangeArrowheads="1"/>
          </p:cNvPicPr>
          <p:nvPr/>
        </p:nvPicPr>
        <p:blipFill>
          <a:blip r:embed="rId3" cstate="print"/>
          <a:srcRect/>
          <a:stretch>
            <a:fillRect/>
          </a:stretch>
        </p:blipFill>
        <p:spPr bwMode="auto">
          <a:xfrm>
            <a:off x="228600" y="76200"/>
            <a:ext cx="8686800" cy="676275"/>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AutoShape 2"/>
          <p:cNvSpPr>
            <a:spLocks noChangeArrowheads="1"/>
          </p:cNvSpPr>
          <p:nvPr/>
        </p:nvSpPr>
        <p:spPr bwMode="auto">
          <a:xfrm>
            <a:off x="3581400" y="228600"/>
            <a:ext cx="2514600" cy="609600"/>
          </a:xfrm>
          <a:prstGeom prst="roundRect">
            <a:avLst>
              <a:gd name="adj" fmla="val 16667"/>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Paced Essential/Power </a:t>
            </a:r>
          </a:p>
          <a:p>
            <a:pPr algn="ctr" defTabSz="966788"/>
            <a:r>
              <a:rPr lang="en-US" sz="1800" dirty="0">
                <a:latin typeface="Arial" charset="0"/>
                <a:cs typeface="Arial" charset="0"/>
              </a:rPr>
              <a:t>Standards</a:t>
            </a:r>
          </a:p>
        </p:txBody>
      </p:sp>
      <p:sp>
        <p:nvSpPr>
          <p:cNvPr id="150531" name="AutoShape 3"/>
          <p:cNvSpPr>
            <a:spLocks noChangeArrowheads="1"/>
          </p:cNvSpPr>
          <p:nvPr/>
        </p:nvSpPr>
        <p:spPr bwMode="auto">
          <a:xfrm>
            <a:off x="6096000" y="1981200"/>
            <a:ext cx="2133600" cy="762000"/>
          </a:xfrm>
          <a:prstGeom prst="roundRect">
            <a:avLst>
              <a:gd name="adj" fmla="val 16667"/>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Differentiated</a:t>
            </a:r>
          </a:p>
          <a:p>
            <a:pPr algn="ctr" defTabSz="966788"/>
            <a:r>
              <a:rPr lang="en-US" sz="1800" dirty="0">
                <a:latin typeface="Arial" charset="0"/>
                <a:cs typeface="Arial" charset="0"/>
              </a:rPr>
              <a:t>Focused Instruction</a:t>
            </a:r>
          </a:p>
          <a:p>
            <a:pPr algn="ctr" defTabSz="966788"/>
            <a:r>
              <a:rPr lang="en-US" sz="1200" dirty="0">
                <a:latin typeface="Arial" charset="0"/>
                <a:cs typeface="Arial" charset="0"/>
              </a:rPr>
              <a:t>RTI Tier 1 Intervention</a:t>
            </a:r>
            <a:r>
              <a:rPr lang="en-US" sz="1800" dirty="0">
                <a:latin typeface="Arial" charset="0"/>
                <a:cs typeface="Arial" charset="0"/>
              </a:rPr>
              <a:t> </a:t>
            </a:r>
          </a:p>
        </p:txBody>
      </p:sp>
      <p:sp>
        <p:nvSpPr>
          <p:cNvPr id="150532" name="AutoShape 4"/>
          <p:cNvSpPr>
            <a:spLocks noChangeArrowheads="1"/>
          </p:cNvSpPr>
          <p:nvPr/>
        </p:nvSpPr>
        <p:spPr bwMode="auto">
          <a:xfrm>
            <a:off x="6629400" y="4343400"/>
            <a:ext cx="1676400" cy="685800"/>
          </a:xfrm>
          <a:prstGeom prst="roundRect">
            <a:avLst>
              <a:gd name="adj" fmla="val 16667"/>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Interventions </a:t>
            </a:r>
          </a:p>
          <a:p>
            <a:pPr algn="ctr" defTabSz="966788"/>
            <a:r>
              <a:rPr lang="en-US" sz="1200" dirty="0">
                <a:latin typeface="Arial" charset="0"/>
                <a:cs typeface="Arial" charset="0"/>
              </a:rPr>
              <a:t>RTI Tier 2 Intervention</a:t>
            </a:r>
            <a:r>
              <a:rPr lang="en-US" sz="1200" b="1" u="sng" dirty="0">
                <a:latin typeface="Arial" charset="0"/>
                <a:cs typeface="Arial" charset="0"/>
              </a:rPr>
              <a:t>s</a:t>
            </a:r>
          </a:p>
        </p:txBody>
      </p:sp>
      <p:sp>
        <p:nvSpPr>
          <p:cNvPr id="150533" name="AutoShape 5"/>
          <p:cNvSpPr>
            <a:spLocks noChangeArrowheads="1"/>
          </p:cNvSpPr>
          <p:nvPr/>
        </p:nvSpPr>
        <p:spPr bwMode="auto">
          <a:xfrm>
            <a:off x="7529513" y="5410200"/>
            <a:ext cx="1385887" cy="381000"/>
          </a:xfrm>
          <a:prstGeom prst="roundRect">
            <a:avLst>
              <a:gd name="adj" fmla="val 16667"/>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Entry Criteria </a:t>
            </a:r>
          </a:p>
        </p:txBody>
      </p:sp>
      <p:sp>
        <p:nvSpPr>
          <p:cNvPr id="150534" name="AutoShape 6"/>
          <p:cNvSpPr>
            <a:spLocks noChangeArrowheads="1"/>
          </p:cNvSpPr>
          <p:nvPr/>
        </p:nvSpPr>
        <p:spPr bwMode="auto">
          <a:xfrm>
            <a:off x="6546850" y="6096000"/>
            <a:ext cx="1454150" cy="533400"/>
          </a:xfrm>
          <a:prstGeom prst="roundRect">
            <a:avLst>
              <a:gd name="adj" fmla="val 16667"/>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Progress </a:t>
            </a:r>
          </a:p>
          <a:p>
            <a:pPr algn="ctr" defTabSz="966788"/>
            <a:r>
              <a:rPr lang="en-US" sz="1800" dirty="0">
                <a:latin typeface="Arial" charset="0"/>
                <a:cs typeface="Arial" charset="0"/>
              </a:rPr>
              <a:t>Monitoring </a:t>
            </a:r>
          </a:p>
        </p:txBody>
      </p:sp>
      <p:sp>
        <p:nvSpPr>
          <p:cNvPr id="150535" name="AutoShape 7"/>
          <p:cNvSpPr>
            <a:spLocks noChangeArrowheads="1"/>
          </p:cNvSpPr>
          <p:nvPr/>
        </p:nvSpPr>
        <p:spPr bwMode="auto">
          <a:xfrm>
            <a:off x="5473700" y="5410200"/>
            <a:ext cx="1384300" cy="381000"/>
          </a:xfrm>
          <a:prstGeom prst="roundRect">
            <a:avLst>
              <a:gd name="adj" fmla="val 16667"/>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Exit Criteria </a:t>
            </a:r>
          </a:p>
        </p:txBody>
      </p:sp>
      <p:sp>
        <p:nvSpPr>
          <p:cNvPr id="150536" name="AutoShape 8"/>
          <p:cNvSpPr>
            <a:spLocks noChangeArrowheads="1"/>
          </p:cNvSpPr>
          <p:nvPr/>
        </p:nvSpPr>
        <p:spPr bwMode="auto">
          <a:xfrm>
            <a:off x="2819400" y="4495800"/>
            <a:ext cx="2098675" cy="533400"/>
          </a:xfrm>
          <a:prstGeom prst="roundRect">
            <a:avLst>
              <a:gd name="adj" fmla="val 16667"/>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Differentiated</a:t>
            </a:r>
          </a:p>
          <a:p>
            <a:pPr algn="ctr" defTabSz="966788"/>
            <a:r>
              <a:rPr lang="en-US" sz="1800" dirty="0">
                <a:latin typeface="Arial" charset="0"/>
                <a:cs typeface="Arial" charset="0"/>
              </a:rPr>
              <a:t>Focused Instruction </a:t>
            </a:r>
          </a:p>
        </p:txBody>
      </p:sp>
      <p:sp>
        <p:nvSpPr>
          <p:cNvPr id="150537" name="AutoShape 9"/>
          <p:cNvSpPr>
            <a:spLocks noChangeArrowheads="1"/>
          </p:cNvSpPr>
          <p:nvPr/>
        </p:nvSpPr>
        <p:spPr bwMode="auto">
          <a:xfrm>
            <a:off x="762000" y="2362200"/>
            <a:ext cx="2078038" cy="533400"/>
          </a:xfrm>
          <a:prstGeom prst="roundRect">
            <a:avLst>
              <a:gd name="adj" fmla="val 16667"/>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Differentiated</a:t>
            </a:r>
          </a:p>
          <a:p>
            <a:pPr algn="ctr" defTabSz="966788"/>
            <a:r>
              <a:rPr lang="en-US" sz="1800" dirty="0">
                <a:latin typeface="Arial" charset="0"/>
                <a:cs typeface="Arial" charset="0"/>
              </a:rPr>
              <a:t>Focused Instruction </a:t>
            </a:r>
          </a:p>
        </p:txBody>
      </p:sp>
      <p:sp>
        <p:nvSpPr>
          <p:cNvPr id="150538" name="AutoShape 10"/>
          <p:cNvSpPr>
            <a:spLocks noChangeArrowheads="1"/>
          </p:cNvSpPr>
          <p:nvPr/>
        </p:nvSpPr>
        <p:spPr bwMode="auto">
          <a:xfrm>
            <a:off x="1295400" y="1066800"/>
            <a:ext cx="1731963" cy="533400"/>
          </a:xfrm>
          <a:prstGeom prst="roundRect">
            <a:avLst>
              <a:gd name="adj" fmla="val 16667"/>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Summative </a:t>
            </a:r>
          </a:p>
          <a:p>
            <a:pPr algn="ctr" defTabSz="966788"/>
            <a:r>
              <a:rPr lang="en-US" sz="1800" dirty="0">
                <a:latin typeface="Arial" charset="0"/>
                <a:cs typeface="Arial" charset="0"/>
              </a:rPr>
              <a:t>Assessment </a:t>
            </a:r>
          </a:p>
        </p:txBody>
      </p:sp>
      <p:sp>
        <p:nvSpPr>
          <p:cNvPr id="150539" name="Text Box 11"/>
          <p:cNvSpPr txBox="1">
            <a:spLocks noChangeArrowheads="1"/>
          </p:cNvSpPr>
          <p:nvPr/>
        </p:nvSpPr>
        <p:spPr bwMode="auto">
          <a:xfrm>
            <a:off x="6934200" y="3733800"/>
            <a:ext cx="762000" cy="457200"/>
          </a:xfrm>
          <a:prstGeom prst="rect">
            <a:avLst/>
          </a:prstGeom>
          <a:noFill/>
          <a:ln w="9525">
            <a:noFill/>
            <a:miter lim="800000"/>
            <a:headEnd/>
            <a:tailEnd/>
          </a:ln>
        </p:spPr>
        <p:txBody>
          <a:bodyPr>
            <a:spAutoFit/>
          </a:bodyPr>
          <a:lstStyle/>
          <a:p>
            <a:pPr algn="ctr" defTabSz="966788"/>
            <a:r>
              <a:rPr lang="en-US" sz="1200" dirty="0">
                <a:latin typeface="Arial" charset="0"/>
                <a:cs typeface="Arial" charset="0"/>
              </a:rPr>
              <a:t>Mastery </a:t>
            </a:r>
          </a:p>
          <a:p>
            <a:pPr algn="ctr" defTabSz="966788"/>
            <a:r>
              <a:rPr lang="en-US" sz="1200" dirty="0">
                <a:latin typeface="Arial" charset="0"/>
                <a:cs typeface="Arial" charset="0"/>
              </a:rPr>
              <a:t>NO</a:t>
            </a:r>
          </a:p>
        </p:txBody>
      </p:sp>
      <p:sp>
        <p:nvSpPr>
          <p:cNvPr id="150540" name="Text Box 12"/>
          <p:cNvSpPr txBox="1">
            <a:spLocks noChangeArrowheads="1"/>
          </p:cNvSpPr>
          <p:nvPr/>
        </p:nvSpPr>
        <p:spPr bwMode="auto">
          <a:xfrm>
            <a:off x="5638800" y="4343400"/>
            <a:ext cx="762000" cy="457200"/>
          </a:xfrm>
          <a:prstGeom prst="rect">
            <a:avLst/>
          </a:prstGeom>
          <a:noFill/>
          <a:ln w="9525">
            <a:noFill/>
            <a:miter lim="800000"/>
            <a:headEnd/>
            <a:tailEnd/>
          </a:ln>
        </p:spPr>
        <p:txBody>
          <a:bodyPr>
            <a:spAutoFit/>
          </a:bodyPr>
          <a:lstStyle/>
          <a:p>
            <a:pPr algn="ctr" defTabSz="966788"/>
            <a:r>
              <a:rPr lang="en-US" sz="1200" dirty="0">
                <a:latin typeface="Arial" charset="0"/>
                <a:cs typeface="Arial" charset="0"/>
              </a:rPr>
              <a:t>Mastery </a:t>
            </a:r>
          </a:p>
          <a:p>
            <a:pPr algn="ctr" defTabSz="966788"/>
            <a:r>
              <a:rPr lang="en-US" sz="1200" dirty="0">
                <a:latin typeface="Arial" charset="0"/>
                <a:cs typeface="Arial" charset="0"/>
              </a:rPr>
              <a:t>YES</a:t>
            </a:r>
          </a:p>
        </p:txBody>
      </p:sp>
      <p:sp>
        <p:nvSpPr>
          <p:cNvPr id="150541" name="Line 13"/>
          <p:cNvSpPr>
            <a:spLocks noChangeShapeType="1"/>
          </p:cNvSpPr>
          <p:nvPr/>
        </p:nvSpPr>
        <p:spPr bwMode="auto">
          <a:xfrm>
            <a:off x="7162800" y="3657600"/>
            <a:ext cx="228600" cy="685800"/>
          </a:xfrm>
          <a:prstGeom prst="line">
            <a:avLst/>
          </a:prstGeom>
          <a:noFill/>
          <a:ln w="9525">
            <a:solidFill>
              <a:schemeClr val="tx1"/>
            </a:solidFill>
            <a:round/>
            <a:headEnd/>
            <a:tailEnd type="triangle" w="med" len="med"/>
          </a:ln>
        </p:spPr>
        <p:txBody>
          <a:bodyPr/>
          <a:lstStyle/>
          <a:p>
            <a:endParaRPr lang="en-US" dirty="0"/>
          </a:p>
        </p:txBody>
      </p:sp>
      <p:cxnSp>
        <p:nvCxnSpPr>
          <p:cNvPr id="150542" name="AutoShape 14"/>
          <p:cNvCxnSpPr>
            <a:cxnSpLocks noChangeShapeType="1"/>
            <a:stCxn id="150532" idx="3"/>
            <a:endCxn id="150533" idx="0"/>
          </p:cNvCxnSpPr>
          <p:nvPr/>
        </p:nvCxnSpPr>
        <p:spPr bwMode="auto">
          <a:xfrm flipH="1">
            <a:off x="8223250" y="4686300"/>
            <a:ext cx="82550" cy="723900"/>
          </a:xfrm>
          <a:prstGeom prst="curvedConnector4">
            <a:avLst>
              <a:gd name="adj1" fmla="val -274287"/>
              <a:gd name="adj2" fmla="val 73685"/>
            </a:avLst>
          </a:prstGeom>
          <a:noFill/>
          <a:ln w="9525">
            <a:solidFill>
              <a:schemeClr val="tx1"/>
            </a:solidFill>
            <a:round/>
            <a:headEnd/>
            <a:tailEnd type="stealth" w="med" len="med"/>
          </a:ln>
        </p:spPr>
      </p:cxnSp>
      <p:cxnSp>
        <p:nvCxnSpPr>
          <p:cNvPr id="150543" name="AutoShape 15"/>
          <p:cNvCxnSpPr>
            <a:cxnSpLocks noChangeShapeType="1"/>
            <a:stCxn id="150533" idx="2"/>
            <a:endCxn id="150534" idx="3"/>
          </p:cNvCxnSpPr>
          <p:nvPr/>
        </p:nvCxnSpPr>
        <p:spPr bwMode="auto">
          <a:xfrm rot="5400000">
            <a:off x="7826375" y="5965825"/>
            <a:ext cx="571500" cy="222250"/>
          </a:xfrm>
          <a:prstGeom prst="curvedConnector2">
            <a:avLst/>
          </a:prstGeom>
          <a:noFill/>
          <a:ln w="9525">
            <a:solidFill>
              <a:schemeClr val="tx1"/>
            </a:solidFill>
            <a:round/>
            <a:headEnd/>
            <a:tailEnd type="stealth" w="med" len="med"/>
          </a:ln>
        </p:spPr>
      </p:cxnSp>
      <p:cxnSp>
        <p:nvCxnSpPr>
          <p:cNvPr id="150544" name="AutoShape 16"/>
          <p:cNvCxnSpPr>
            <a:cxnSpLocks noChangeShapeType="1"/>
            <a:stCxn id="150534" idx="1"/>
            <a:endCxn id="150535" idx="2"/>
          </p:cNvCxnSpPr>
          <p:nvPr/>
        </p:nvCxnSpPr>
        <p:spPr bwMode="auto">
          <a:xfrm rot="10800000">
            <a:off x="6165850" y="5791200"/>
            <a:ext cx="381000" cy="571500"/>
          </a:xfrm>
          <a:prstGeom prst="curvedConnector2">
            <a:avLst/>
          </a:prstGeom>
          <a:noFill/>
          <a:ln w="9525">
            <a:solidFill>
              <a:schemeClr val="tx1"/>
            </a:solidFill>
            <a:round/>
            <a:headEnd/>
            <a:tailEnd type="stealth" w="med" len="med"/>
          </a:ln>
        </p:spPr>
      </p:cxnSp>
      <p:cxnSp>
        <p:nvCxnSpPr>
          <p:cNvPr id="150545" name="AutoShape 17"/>
          <p:cNvCxnSpPr>
            <a:cxnSpLocks noChangeShapeType="1"/>
            <a:stCxn id="153602" idx="3"/>
          </p:cNvCxnSpPr>
          <p:nvPr/>
        </p:nvCxnSpPr>
        <p:spPr bwMode="auto">
          <a:xfrm>
            <a:off x="6096000" y="533400"/>
            <a:ext cx="762000" cy="533400"/>
          </a:xfrm>
          <a:prstGeom prst="curvedConnector2">
            <a:avLst/>
          </a:prstGeom>
          <a:noFill/>
          <a:ln w="9525">
            <a:solidFill>
              <a:schemeClr val="tx1"/>
            </a:solidFill>
            <a:round/>
            <a:headEnd/>
            <a:tailEnd type="triangle" w="med" len="med"/>
          </a:ln>
        </p:spPr>
      </p:cxnSp>
      <p:cxnSp>
        <p:nvCxnSpPr>
          <p:cNvPr id="150546" name="AutoShape 18"/>
          <p:cNvCxnSpPr>
            <a:cxnSpLocks noChangeShapeType="1"/>
            <a:stCxn id="150531" idx="2"/>
          </p:cNvCxnSpPr>
          <p:nvPr/>
        </p:nvCxnSpPr>
        <p:spPr bwMode="auto">
          <a:xfrm rot="5400000">
            <a:off x="6972300" y="2933700"/>
            <a:ext cx="381000" cy="0"/>
          </a:xfrm>
          <a:prstGeom prst="straightConnector1">
            <a:avLst/>
          </a:prstGeom>
          <a:noFill/>
          <a:ln w="9525">
            <a:solidFill>
              <a:schemeClr val="tx1"/>
            </a:solidFill>
            <a:round/>
            <a:headEnd/>
            <a:tailEnd type="triangle" w="med" len="med"/>
          </a:ln>
        </p:spPr>
      </p:cxnSp>
      <p:cxnSp>
        <p:nvCxnSpPr>
          <p:cNvPr id="150547" name="AutoShape 19"/>
          <p:cNvCxnSpPr>
            <a:cxnSpLocks noChangeShapeType="1"/>
            <a:stCxn id="150561" idx="2"/>
            <a:endCxn id="150536" idx="3"/>
          </p:cNvCxnSpPr>
          <p:nvPr/>
        </p:nvCxnSpPr>
        <p:spPr bwMode="auto">
          <a:xfrm rot="5400000">
            <a:off x="5512594" y="3063081"/>
            <a:ext cx="1104900" cy="2293938"/>
          </a:xfrm>
          <a:prstGeom prst="curvedConnector2">
            <a:avLst/>
          </a:prstGeom>
          <a:noFill/>
          <a:ln w="9525">
            <a:solidFill>
              <a:schemeClr val="tx1"/>
            </a:solidFill>
            <a:round/>
            <a:headEnd/>
            <a:tailEnd type="triangle" w="med" len="med"/>
          </a:ln>
        </p:spPr>
      </p:cxnSp>
      <p:sp>
        <p:nvSpPr>
          <p:cNvPr id="150548" name="AutoShape 20"/>
          <p:cNvSpPr>
            <a:spLocks noChangeArrowheads="1"/>
          </p:cNvSpPr>
          <p:nvPr/>
        </p:nvSpPr>
        <p:spPr bwMode="auto">
          <a:xfrm>
            <a:off x="228600" y="3733800"/>
            <a:ext cx="2646363" cy="533400"/>
          </a:xfrm>
          <a:prstGeom prst="roundRect">
            <a:avLst>
              <a:gd name="adj" fmla="val 7440"/>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Formative Assessments </a:t>
            </a:r>
          </a:p>
          <a:p>
            <a:pPr algn="ctr" defTabSz="966788"/>
            <a:r>
              <a:rPr lang="en-US" sz="1800" dirty="0">
                <a:latin typeface="Arial" charset="0"/>
                <a:cs typeface="Arial" charset="0"/>
              </a:rPr>
              <a:t>w/Collaborative Planning</a:t>
            </a:r>
          </a:p>
        </p:txBody>
      </p:sp>
      <p:cxnSp>
        <p:nvCxnSpPr>
          <p:cNvPr id="150549" name="AutoShape 21"/>
          <p:cNvCxnSpPr>
            <a:cxnSpLocks noChangeShapeType="1"/>
            <a:stCxn id="150536" idx="1"/>
            <a:endCxn id="150548" idx="2"/>
          </p:cNvCxnSpPr>
          <p:nvPr/>
        </p:nvCxnSpPr>
        <p:spPr bwMode="auto">
          <a:xfrm rot="10800000">
            <a:off x="1552575" y="4267200"/>
            <a:ext cx="1266825" cy="495300"/>
          </a:xfrm>
          <a:prstGeom prst="curvedConnector2">
            <a:avLst/>
          </a:prstGeom>
          <a:noFill/>
          <a:ln w="9525">
            <a:solidFill>
              <a:schemeClr val="tx1"/>
            </a:solidFill>
            <a:round/>
            <a:headEnd/>
            <a:tailEnd type="triangle" w="med" len="med"/>
          </a:ln>
        </p:spPr>
      </p:cxnSp>
      <p:cxnSp>
        <p:nvCxnSpPr>
          <p:cNvPr id="150550" name="AutoShape 22"/>
          <p:cNvCxnSpPr>
            <a:cxnSpLocks noChangeShapeType="1"/>
            <a:stCxn id="150538" idx="0"/>
            <a:endCxn id="153602" idx="1"/>
          </p:cNvCxnSpPr>
          <p:nvPr/>
        </p:nvCxnSpPr>
        <p:spPr bwMode="auto">
          <a:xfrm rot="-5400000">
            <a:off x="2605088" y="90487"/>
            <a:ext cx="533400" cy="1419225"/>
          </a:xfrm>
          <a:prstGeom prst="curvedConnector2">
            <a:avLst/>
          </a:prstGeom>
          <a:noFill/>
          <a:ln w="9525">
            <a:solidFill>
              <a:schemeClr val="tx1"/>
            </a:solidFill>
            <a:round/>
            <a:headEnd/>
            <a:tailEnd type="triangle" w="med" len="med"/>
          </a:ln>
        </p:spPr>
      </p:cxnSp>
      <p:sp>
        <p:nvSpPr>
          <p:cNvPr id="150551" name="Line 23"/>
          <p:cNvSpPr>
            <a:spLocks noChangeShapeType="1"/>
          </p:cNvSpPr>
          <p:nvPr/>
        </p:nvSpPr>
        <p:spPr bwMode="auto">
          <a:xfrm flipH="1">
            <a:off x="7086600" y="1600200"/>
            <a:ext cx="0" cy="381000"/>
          </a:xfrm>
          <a:prstGeom prst="line">
            <a:avLst/>
          </a:prstGeom>
          <a:noFill/>
          <a:ln w="9525">
            <a:solidFill>
              <a:schemeClr val="tx1"/>
            </a:solidFill>
            <a:round/>
            <a:headEnd/>
            <a:tailEnd type="triangle" w="med" len="med"/>
          </a:ln>
        </p:spPr>
        <p:txBody>
          <a:bodyPr/>
          <a:lstStyle/>
          <a:p>
            <a:endParaRPr lang="en-US" dirty="0"/>
          </a:p>
        </p:txBody>
      </p:sp>
      <p:cxnSp>
        <p:nvCxnSpPr>
          <p:cNvPr id="150552" name="AutoShape 24"/>
          <p:cNvCxnSpPr>
            <a:cxnSpLocks noChangeShapeType="1"/>
            <a:stCxn id="150548" idx="0"/>
            <a:endCxn id="150537" idx="2"/>
          </p:cNvCxnSpPr>
          <p:nvPr/>
        </p:nvCxnSpPr>
        <p:spPr bwMode="auto">
          <a:xfrm rot="5400000" flipH="1" flipV="1">
            <a:off x="1256507" y="3190081"/>
            <a:ext cx="838200" cy="249237"/>
          </a:xfrm>
          <a:prstGeom prst="curvedConnector3">
            <a:avLst>
              <a:gd name="adj1" fmla="val 50000"/>
            </a:avLst>
          </a:prstGeom>
          <a:noFill/>
          <a:ln w="9525">
            <a:solidFill>
              <a:schemeClr val="tx1"/>
            </a:solidFill>
            <a:round/>
            <a:headEnd/>
            <a:tailEnd type="triangle" w="med" len="med"/>
          </a:ln>
        </p:spPr>
      </p:cxnSp>
      <p:cxnSp>
        <p:nvCxnSpPr>
          <p:cNvPr id="150553" name="AutoShape 25"/>
          <p:cNvCxnSpPr>
            <a:cxnSpLocks noChangeShapeType="1"/>
            <a:stCxn id="150535" idx="0"/>
            <a:endCxn id="150536" idx="3"/>
          </p:cNvCxnSpPr>
          <p:nvPr/>
        </p:nvCxnSpPr>
        <p:spPr bwMode="auto">
          <a:xfrm rot="5400000" flipH="1">
            <a:off x="5218113" y="4462462"/>
            <a:ext cx="647700" cy="1247775"/>
          </a:xfrm>
          <a:prstGeom prst="curvedConnector2">
            <a:avLst/>
          </a:prstGeom>
          <a:noFill/>
          <a:ln w="9525">
            <a:solidFill>
              <a:schemeClr val="tx1"/>
            </a:solidFill>
            <a:round/>
            <a:headEnd/>
            <a:tailEnd type="triangle" w="med" len="med"/>
          </a:ln>
        </p:spPr>
      </p:cxnSp>
      <p:sp>
        <p:nvSpPr>
          <p:cNvPr id="150554" name="Text Box 26"/>
          <p:cNvSpPr txBox="1">
            <a:spLocks noChangeArrowheads="1"/>
          </p:cNvSpPr>
          <p:nvPr/>
        </p:nvSpPr>
        <p:spPr bwMode="auto">
          <a:xfrm>
            <a:off x="5683250" y="4800600"/>
            <a:ext cx="717550" cy="457200"/>
          </a:xfrm>
          <a:prstGeom prst="rect">
            <a:avLst/>
          </a:prstGeom>
          <a:noFill/>
          <a:ln w="9525">
            <a:noFill/>
            <a:miter lim="800000"/>
            <a:headEnd/>
            <a:tailEnd/>
          </a:ln>
        </p:spPr>
        <p:txBody>
          <a:bodyPr>
            <a:spAutoFit/>
          </a:bodyPr>
          <a:lstStyle/>
          <a:p>
            <a:pPr defTabSz="966788">
              <a:spcBef>
                <a:spcPct val="50000"/>
              </a:spcBef>
            </a:pPr>
            <a:r>
              <a:rPr lang="en-US" sz="1200" dirty="0">
                <a:latin typeface="Arial" charset="0"/>
                <a:cs typeface="Arial" charset="0"/>
              </a:rPr>
              <a:t>Met Exit Criteria </a:t>
            </a:r>
          </a:p>
        </p:txBody>
      </p:sp>
      <p:sp>
        <p:nvSpPr>
          <p:cNvPr id="150555" name="AutoShape 27"/>
          <p:cNvSpPr>
            <a:spLocks noChangeArrowheads="1"/>
          </p:cNvSpPr>
          <p:nvPr/>
        </p:nvSpPr>
        <p:spPr bwMode="auto">
          <a:xfrm>
            <a:off x="1752600" y="5867400"/>
            <a:ext cx="1682750" cy="685800"/>
          </a:xfrm>
          <a:prstGeom prst="roundRect">
            <a:avLst>
              <a:gd name="adj" fmla="val 16667"/>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Interventions </a:t>
            </a:r>
          </a:p>
          <a:p>
            <a:pPr algn="ctr" defTabSz="966788"/>
            <a:r>
              <a:rPr lang="en-US" sz="1200" dirty="0">
                <a:latin typeface="Arial" charset="0"/>
                <a:cs typeface="Arial" charset="0"/>
              </a:rPr>
              <a:t>RTI Tier 3 Interventions</a:t>
            </a:r>
          </a:p>
        </p:txBody>
      </p:sp>
      <p:sp>
        <p:nvSpPr>
          <p:cNvPr id="150556" name="Text Box 28"/>
          <p:cNvSpPr txBox="1">
            <a:spLocks noChangeArrowheads="1"/>
          </p:cNvSpPr>
          <p:nvPr/>
        </p:nvSpPr>
        <p:spPr bwMode="auto">
          <a:xfrm>
            <a:off x="3671888" y="5895975"/>
            <a:ext cx="1052512" cy="457200"/>
          </a:xfrm>
          <a:prstGeom prst="rect">
            <a:avLst/>
          </a:prstGeom>
          <a:noFill/>
          <a:ln w="9525">
            <a:noFill/>
            <a:miter lim="800000"/>
            <a:headEnd/>
            <a:tailEnd/>
          </a:ln>
        </p:spPr>
        <p:txBody>
          <a:bodyPr>
            <a:spAutoFit/>
          </a:bodyPr>
          <a:lstStyle/>
          <a:p>
            <a:pPr defTabSz="966788">
              <a:spcBef>
                <a:spcPct val="50000"/>
              </a:spcBef>
            </a:pPr>
            <a:r>
              <a:rPr lang="en-US" sz="1200" dirty="0">
                <a:latin typeface="Arial" charset="0"/>
                <a:cs typeface="Arial" charset="0"/>
              </a:rPr>
              <a:t>Did Not Met Exit Criteria </a:t>
            </a:r>
          </a:p>
        </p:txBody>
      </p:sp>
      <p:cxnSp>
        <p:nvCxnSpPr>
          <p:cNvPr id="150557" name="AutoShape 29"/>
          <p:cNvCxnSpPr>
            <a:cxnSpLocks noChangeShapeType="1"/>
            <a:stCxn id="150535" idx="1"/>
            <a:endCxn id="150555" idx="3"/>
          </p:cNvCxnSpPr>
          <p:nvPr/>
        </p:nvCxnSpPr>
        <p:spPr bwMode="auto">
          <a:xfrm rot="10800000" flipV="1">
            <a:off x="3435350" y="5600700"/>
            <a:ext cx="2038350" cy="609600"/>
          </a:xfrm>
          <a:prstGeom prst="curvedConnector3">
            <a:avLst>
              <a:gd name="adj1" fmla="val 50000"/>
            </a:avLst>
          </a:prstGeom>
          <a:noFill/>
          <a:ln w="9525">
            <a:solidFill>
              <a:schemeClr val="tx1"/>
            </a:solidFill>
            <a:round/>
            <a:headEnd/>
            <a:tailEnd type="triangle" w="med" len="med"/>
          </a:ln>
        </p:spPr>
      </p:cxnSp>
      <p:cxnSp>
        <p:nvCxnSpPr>
          <p:cNvPr id="150558" name="AutoShape 30"/>
          <p:cNvCxnSpPr>
            <a:cxnSpLocks noChangeShapeType="1"/>
            <a:stCxn id="150555" idx="0"/>
            <a:endCxn id="150536" idx="2"/>
          </p:cNvCxnSpPr>
          <p:nvPr/>
        </p:nvCxnSpPr>
        <p:spPr bwMode="auto">
          <a:xfrm rot="-5400000">
            <a:off x="2812257" y="4810918"/>
            <a:ext cx="838200" cy="1274763"/>
          </a:xfrm>
          <a:prstGeom prst="curvedConnector3">
            <a:avLst>
              <a:gd name="adj1" fmla="val 50000"/>
            </a:avLst>
          </a:prstGeom>
          <a:noFill/>
          <a:ln w="9525">
            <a:solidFill>
              <a:schemeClr val="tx1"/>
            </a:solidFill>
            <a:round/>
            <a:headEnd/>
            <a:tailEnd type="triangle" w="med" len="med"/>
          </a:ln>
        </p:spPr>
      </p:cxnSp>
      <p:cxnSp>
        <p:nvCxnSpPr>
          <p:cNvPr id="150559" name="AutoShape 31"/>
          <p:cNvCxnSpPr>
            <a:cxnSpLocks noChangeShapeType="1"/>
            <a:stCxn id="150537" idx="0"/>
            <a:endCxn id="150538" idx="2"/>
          </p:cNvCxnSpPr>
          <p:nvPr/>
        </p:nvCxnSpPr>
        <p:spPr bwMode="auto">
          <a:xfrm rot="-5400000">
            <a:off x="1600994" y="1801019"/>
            <a:ext cx="762000" cy="360362"/>
          </a:xfrm>
          <a:prstGeom prst="curvedConnector3">
            <a:avLst>
              <a:gd name="adj1" fmla="val 50000"/>
            </a:avLst>
          </a:prstGeom>
          <a:noFill/>
          <a:ln w="9525">
            <a:solidFill>
              <a:schemeClr val="tx1"/>
            </a:solidFill>
            <a:round/>
            <a:headEnd/>
            <a:tailEnd type="triangle" w="med" len="med"/>
          </a:ln>
        </p:spPr>
      </p:cxnSp>
      <p:sp>
        <p:nvSpPr>
          <p:cNvPr id="150560" name="AutoShape 32"/>
          <p:cNvSpPr>
            <a:spLocks noChangeArrowheads="1"/>
          </p:cNvSpPr>
          <p:nvPr/>
        </p:nvSpPr>
        <p:spPr bwMode="auto">
          <a:xfrm>
            <a:off x="5486400" y="1066800"/>
            <a:ext cx="3048000" cy="533400"/>
          </a:xfrm>
          <a:prstGeom prst="roundRect">
            <a:avLst>
              <a:gd name="adj" fmla="val 7440"/>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Formative Pre-Assessments </a:t>
            </a:r>
          </a:p>
          <a:p>
            <a:pPr algn="ctr" defTabSz="966788"/>
            <a:r>
              <a:rPr lang="en-US" sz="1800" dirty="0">
                <a:latin typeface="Arial" charset="0"/>
                <a:cs typeface="Arial" charset="0"/>
              </a:rPr>
              <a:t>w/Collaborative Planning</a:t>
            </a:r>
          </a:p>
        </p:txBody>
      </p:sp>
      <p:sp>
        <p:nvSpPr>
          <p:cNvPr id="150561" name="AutoShape 33"/>
          <p:cNvSpPr>
            <a:spLocks noChangeArrowheads="1"/>
          </p:cNvSpPr>
          <p:nvPr/>
        </p:nvSpPr>
        <p:spPr bwMode="auto">
          <a:xfrm>
            <a:off x="5889625" y="3124200"/>
            <a:ext cx="2644775" cy="533400"/>
          </a:xfrm>
          <a:prstGeom prst="roundRect">
            <a:avLst>
              <a:gd name="adj" fmla="val 7440"/>
            </a:avLst>
          </a:prstGeom>
          <a:solidFill>
            <a:srgbClr val="99CCFF"/>
          </a:solidFill>
          <a:ln w="9525">
            <a:solidFill>
              <a:schemeClr val="tx1"/>
            </a:solidFill>
            <a:round/>
            <a:headEnd/>
            <a:tailEnd/>
          </a:ln>
        </p:spPr>
        <p:txBody>
          <a:bodyPr wrap="none" lIns="96650" tIns="48325" rIns="96650" bIns="48325" anchor="ctr"/>
          <a:lstStyle/>
          <a:p>
            <a:pPr algn="ctr" defTabSz="966788"/>
            <a:r>
              <a:rPr lang="en-US" sz="1800" dirty="0">
                <a:latin typeface="Arial" charset="0"/>
                <a:cs typeface="Arial" charset="0"/>
              </a:rPr>
              <a:t>Formative Assessments </a:t>
            </a:r>
          </a:p>
          <a:p>
            <a:pPr algn="ctr" defTabSz="966788"/>
            <a:r>
              <a:rPr lang="en-US" sz="1800" dirty="0">
                <a:latin typeface="Arial" charset="0"/>
                <a:cs typeface="Arial" charset="0"/>
              </a:rPr>
              <a:t>w/Collaborative Planning</a:t>
            </a:r>
          </a:p>
        </p:txBody>
      </p:sp>
      <p:cxnSp>
        <p:nvCxnSpPr>
          <p:cNvPr id="35" name="Straight Arrow Connector 34"/>
          <p:cNvCxnSpPr>
            <a:stCxn id="150532" idx="1"/>
            <a:endCxn id="150536" idx="3"/>
          </p:cNvCxnSpPr>
          <p:nvPr/>
        </p:nvCxnSpPr>
        <p:spPr>
          <a:xfrm rot="10800000" flipV="1">
            <a:off x="4918075" y="4686300"/>
            <a:ext cx="1711325" cy="762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6" name="TextBox 35"/>
          <p:cNvSpPr txBox="1">
            <a:spLocks noChangeArrowheads="1"/>
          </p:cNvSpPr>
          <p:nvPr/>
        </p:nvSpPr>
        <p:spPr bwMode="auto">
          <a:xfrm>
            <a:off x="50800" y="127000"/>
            <a:ext cx="2209800" cy="666750"/>
          </a:xfrm>
          <a:prstGeom prst="rect">
            <a:avLst/>
          </a:prstGeom>
          <a:solidFill>
            <a:srgbClr val="00FF00">
              <a:alpha val="60001"/>
            </a:srgbClr>
          </a:solidFill>
          <a:ln w="25400">
            <a:solidFill>
              <a:schemeClr val="tx1"/>
            </a:solidFill>
            <a:miter lim="800000"/>
            <a:headEnd/>
            <a:tailEnd/>
          </a:ln>
        </p:spPr>
        <p:txBody>
          <a:bodyPr>
            <a:spAutoFit/>
          </a:bodyPr>
          <a:lstStyle/>
          <a:p>
            <a:r>
              <a:rPr lang="en-US" sz="1800" dirty="0">
                <a:latin typeface="Arial" charset="0"/>
                <a:cs typeface="Arial" charset="0"/>
              </a:rPr>
              <a:t>What do we want students to learn?</a:t>
            </a:r>
          </a:p>
        </p:txBody>
      </p:sp>
      <p:cxnSp>
        <p:nvCxnSpPr>
          <p:cNvPr id="38" name="Straight Arrow Connector 37"/>
          <p:cNvCxnSpPr>
            <a:cxnSpLocks noChangeShapeType="1"/>
            <a:stCxn id="36" idx="3"/>
            <a:endCxn id="153602" idx="1"/>
          </p:cNvCxnSpPr>
          <p:nvPr/>
        </p:nvCxnSpPr>
        <p:spPr bwMode="auto">
          <a:xfrm>
            <a:off x="2273300" y="460375"/>
            <a:ext cx="1308100" cy="73025"/>
          </a:xfrm>
          <a:prstGeom prst="straightConnector1">
            <a:avLst/>
          </a:prstGeom>
          <a:noFill/>
          <a:ln w="19050" algn="ctr">
            <a:solidFill>
              <a:schemeClr val="tx1"/>
            </a:solidFill>
            <a:round/>
            <a:headEnd/>
            <a:tailEnd type="arrow" w="med" len="med"/>
          </a:ln>
        </p:spPr>
      </p:cxnSp>
      <p:sp>
        <p:nvSpPr>
          <p:cNvPr id="39" name="TextBox 38"/>
          <p:cNvSpPr txBox="1">
            <a:spLocks noChangeArrowheads="1"/>
          </p:cNvSpPr>
          <p:nvPr/>
        </p:nvSpPr>
        <p:spPr bwMode="auto">
          <a:xfrm>
            <a:off x="2286000" y="1625600"/>
            <a:ext cx="2743200" cy="666750"/>
          </a:xfrm>
          <a:prstGeom prst="rect">
            <a:avLst/>
          </a:prstGeom>
          <a:solidFill>
            <a:srgbClr val="00FF00">
              <a:alpha val="60001"/>
            </a:srgbClr>
          </a:solidFill>
          <a:ln w="25400">
            <a:solidFill>
              <a:schemeClr val="tx1"/>
            </a:solidFill>
            <a:miter lim="800000"/>
            <a:headEnd/>
            <a:tailEnd/>
          </a:ln>
        </p:spPr>
        <p:txBody>
          <a:bodyPr>
            <a:spAutoFit/>
          </a:bodyPr>
          <a:lstStyle/>
          <a:p>
            <a:r>
              <a:rPr lang="en-US" sz="1800" dirty="0">
                <a:latin typeface="Arial" charset="0"/>
                <a:cs typeface="Arial" charset="0"/>
              </a:rPr>
              <a:t>How will we know when they have learned it?</a:t>
            </a:r>
          </a:p>
        </p:txBody>
      </p:sp>
      <p:cxnSp>
        <p:nvCxnSpPr>
          <p:cNvPr id="41" name="Straight Arrow Connector 40"/>
          <p:cNvCxnSpPr>
            <a:cxnSpLocks noChangeShapeType="1"/>
            <a:stCxn id="39" idx="3"/>
            <a:endCxn id="150560" idx="1"/>
          </p:cNvCxnSpPr>
          <p:nvPr/>
        </p:nvCxnSpPr>
        <p:spPr bwMode="auto">
          <a:xfrm flipV="1">
            <a:off x="5041900" y="1333500"/>
            <a:ext cx="444500" cy="625475"/>
          </a:xfrm>
          <a:prstGeom prst="straightConnector1">
            <a:avLst/>
          </a:prstGeom>
          <a:noFill/>
          <a:ln w="19050" algn="ctr">
            <a:solidFill>
              <a:schemeClr val="tx1"/>
            </a:solidFill>
            <a:round/>
            <a:headEnd/>
            <a:tailEnd type="arrow" w="med" len="med"/>
          </a:ln>
        </p:spPr>
      </p:cxnSp>
      <p:cxnSp>
        <p:nvCxnSpPr>
          <p:cNvPr id="43" name="Straight Arrow Connector 42"/>
          <p:cNvCxnSpPr>
            <a:cxnSpLocks noChangeShapeType="1"/>
            <a:stCxn id="39" idx="3"/>
          </p:cNvCxnSpPr>
          <p:nvPr/>
        </p:nvCxnSpPr>
        <p:spPr bwMode="auto">
          <a:xfrm>
            <a:off x="5041900" y="1958975"/>
            <a:ext cx="1219200" cy="1174750"/>
          </a:xfrm>
          <a:prstGeom prst="straightConnector1">
            <a:avLst/>
          </a:prstGeom>
          <a:noFill/>
          <a:ln w="19050" algn="ctr">
            <a:solidFill>
              <a:schemeClr val="tx1"/>
            </a:solidFill>
            <a:round/>
            <a:headEnd/>
            <a:tailEnd type="arrow" w="med" len="med"/>
          </a:ln>
        </p:spPr>
      </p:cxnSp>
      <p:sp>
        <p:nvSpPr>
          <p:cNvPr id="44" name="TextBox 43"/>
          <p:cNvSpPr txBox="1">
            <a:spLocks noChangeArrowheads="1"/>
          </p:cNvSpPr>
          <p:nvPr/>
        </p:nvSpPr>
        <p:spPr bwMode="auto">
          <a:xfrm>
            <a:off x="2362200" y="2971800"/>
            <a:ext cx="3124200" cy="666750"/>
          </a:xfrm>
          <a:prstGeom prst="rect">
            <a:avLst/>
          </a:prstGeom>
          <a:solidFill>
            <a:srgbClr val="00FF00">
              <a:alpha val="60001"/>
            </a:srgbClr>
          </a:solidFill>
          <a:ln w="25400">
            <a:solidFill>
              <a:schemeClr val="tx1"/>
            </a:solidFill>
            <a:miter lim="800000"/>
            <a:headEnd/>
            <a:tailEnd/>
          </a:ln>
        </p:spPr>
        <p:txBody>
          <a:bodyPr>
            <a:spAutoFit/>
          </a:bodyPr>
          <a:lstStyle/>
          <a:p>
            <a:r>
              <a:rPr lang="en-US" sz="1800" dirty="0">
                <a:latin typeface="Arial" charset="0"/>
                <a:cs typeface="Arial" charset="0"/>
              </a:rPr>
              <a:t>How will we respond when some students don’t learn?</a:t>
            </a:r>
          </a:p>
        </p:txBody>
      </p:sp>
      <p:cxnSp>
        <p:nvCxnSpPr>
          <p:cNvPr id="46" name="Straight Arrow Connector 45"/>
          <p:cNvCxnSpPr>
            <a:cxnSpLocks noChangeShapeType="1"/>
            <a:stCxn id="44" idx="3"/>
          </p:cNvCxnSpPr>
          <p:nvPr/>
        </p:nvCxnSpPr>
        <p:spPr bwMode="auto">
          <a:xfrm>
            <a:off x="5499100" y="3305175"/>
            <a:ext cx="1143000" cy="1123950"/>
          </a:xfrm>
          <a:prstGeom prst="straightConnector1">
            <a:avLst/>
          </a:prstGeom>
          <a:noFill/>
          <a:ln w="19050" algn="ctr">
            <a:solidFill>
              <a:schemeClr val="tx1"/>
            </a:solidFill>
            <a:round/>
            <a:headEnd/>
            <a:tailEnd type="arrow" w="med" len="med"/>
          </a:ln>
        </p:spPr>
      </p:cxnSp>
      <p:cxnSp>
        <p:nvCxnSpPr>
          <p:cNvPr id="50" name="Straight Arrow Connector 49"/>
          <p:cNvCxnSpPr>
            <a:cxnSpLocks noChangeShapeType="1"/>
            <a:stCxn id="44" idx="2"/>
          </p:cNvCxnSpPr>
          <p:nvPr/>
        </p:nvCxnSpPr>
        <p:spPr bwMode="auto">
          <a:xfrm rot="5400000">
            <a:off x="2399506" y="4375944"/>
            <a:ext cx="2249488" cy="800100"/>
          </a:xfrm>
          <a:prstGeom prst="straightConnector1">
            <a:avLst/>
          </a:prstGeom>
          <a:noFill/>
          <a:ln w="19050" algn="ctr">
            <a:solidFill>
              <a:schemeClr val="tx1"/>
            </a:solidFill>
            <a:round/>
            <a:headEnd/>
            <a:tailEnd type="arrow" w="med" len="med"/>
          </a:ln>
        </p:spPr>
      </p:cxnSp>
      <p:cxnSp>
        <p:nvCxnSpPr>
          <p:cNvPr id="53" name="Elbow Connector 52"/>
          <p:cNvCxnSpPr>
            <a:cxnSpLocks noChangeShapeType="1"/>
            <a:stCxn id="39" idx="1"/>
            <a:endCxn id="150538" idx="1"/>
          </p:cNvCxnSpPr>
          <p:nvPr/>
        </p:nvCxnSpPr>
        <p:spPr bwMode="auto">
          <a:xfrm rot="10800000">
            <a:off x="1295400" y="1333500"/>
            <a:ext cx="977900" cy="625475"/>
          </a:xfrm>
          <a:prstGeom prst="bentConnector3">
            <a:avLst>
              <a:gd name="adj1" fmla="val 123375"/>
            </a:avLst>
          </a:prstGeom>
          <a:noFill/>
          <a:ln w="19050" algn="ctr">
            <a:solidFill>
              <a:schemeClr val="tx1"/>
            </a:solidFill>
            <a:miter lim="800000"/>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0545"/>
                                        </p:tgtEl>
                                        <p:attrNameLst>
                                          <p:attrName>style.visibility</p:attrName>
                                        </p:attrNameLst>
                                      </p:cBhvr>
                                      <p:to>
                                        <p:strVal val="visible"/>
                                      </p:to>
                                    </p:set>
                                    <p:anim calcmode="lin" valueType="num">
                                      <p:cBhvr>
                                        <p:cTn id="7" dur="500" fill="hold"/>
                                        <p:tgtEl>
                                          <p:spTgt spid="150545"/>
                                        </p:tgtEl>
                                        <p:attrNameLst>
                                          <p:attrName>ppt_w</p:attrName>
                                        </p:attrNameLst>
                                      </p:cBhvr>
                                      <p:tavLst>
                                        <p:tav tm="0">
                                          <p:val>
                                            <p:fltVal val="0"/>
                                          </p:val>
                                        </p:tav>
                                        <p:tav tm="100000">
                                          <p:val>
                                            <p:strVal val="#ppt_w"/>
                                          </p:val>
                                        </p:tav>
                                      </p:tavLst>
                                    </p:anim>
                                    <p:anim calcmode="lin" valueType="num">
                                      <p:cBhvr>
                                        <p:cTn id="8" dur="500" fill="hold"/>
                                        <p:tgtEl>
                                          <p:spTgt spid="150545"/>
                                        </p:tgtEl>
                                        <p:attrNameLst>
                                          <p:attrName>ppt_h</p:attrName>
                                        </p:attrNameLst>
                                      </p:cBhvr>
                                      <p:tavLst>
                                        <p:tav tm="0">
                                          <p:val>
                                            <p:strVal val="#ppt_h"/>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150560"/>
                                        </p:tgtEl>
                                        <p:attrNameLst>
                                          <p:attrName>style.visibility</p:attrName>
                                        </p:attrNameLst>
                                      </p:cBhvr>
                                      <p:to>
                                        <p:strVal val="visible"/>
                                      </p:to>
                                    </p:set>
                                    <p:animEffect transition="in" filter="dissolve">
                                      <p:cBhvr>
                                        <p:cTn id="11" dur="500"/>
                                        <p:tgtEl>
                                          <p:spTgt spid="15056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0531"/>
                                        </p:tgtEl>
                                        <p:attrNameLst>
                                          <p:attrName>style.visibility</p:attrName>
                                        </p:attrNameLst>
                                      </p:cBhvr>
                                      <p:to>
                                        <p:strVal val="visible"/>
                                      </p:to>
                                    </p:set>
                                    <p:animEffect transition="in" filter="dissolve">
                                      <p:cBhvr>
                                        <p:cTn id="16" dur="500"/>
                                        <p:tgtEl>
                                          <p:spTgt spid="150531"/>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150551"/>
                                        </p:tgtEl>
                                        <p:attrNameLst>
                                          <p:attrName>style.visibility</p:attrName>
                                        </p:attrNameLst>
                                      </p:cBhvr>
                                      <p:to>
                                        <p:strVal val="visible"/>
                                      </p:to>
                                    </p:set>
                                    <p:anim calcmode="lin" valueType="num">
                                      <p:cBhvr>
                                        <p:cTn id="19" dur="500" fill="hold"/>
                                        <p:tgtEl>
                                          <p:spTgt spid="150551"/>
                                        </p:tgtEl>
                                        <p:attrNameLst>
                                          <p:attrName>ppt_w</p:attrName>
                                        </p:attrNameLst>
                                      </p:cBhvr>
                                      <p:tavLst>
                                        <p:tav tm="0">
                                          <p:val>
                                            <p:fltVal val="0"/>
                                          </p:val>
                                        </p:tav>
                                        <p:tav tm="100000">
                                          <p:val>
                                            <p:strVal val="#ppt_w"/>
                                          </p:val>
                                        </p:tav>
                                      </p:tavLst>
                                    </p:anim>
                                    <p:anim calcmode="lin" valueType="num">
                                      <p:cBhvr>
                                        <p:cTn id="20" dur="500" fill="hold"/>
                                        <p:tgtEl>
                                          <p:spTgt spid="15055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0561"/>
                                        </p:tgtEl>
                                        <p:attrNameLst>
                                          <p:attrName>style.visibility</p:attrName>
                                        </p:attrNameLst>
                                      </p:cBhvr>
                                      <p:to>
                                        <p:strVal val="visible"/>
                                      </p:to>
                                    </p:set>
                                    <p:animEffect transition="in" filter="dissolve">
                                      <p:cBhvr>
                                        <p:cTn id="25" dur="500"/>
                                        <p:tgtEl>
                                          <p:spTgt spid="150561"/>
                                        </p:tgtEl>
                                      </p:cBhvr>
                                    </p:animEffect>
                                  </p:childTnLst>
                                </p:cTn>
                              </p:par>
                              <p:par>
                                <p:cTn id="26" presetID="17" presetClass="entr" presetSubtype="10" fill="hold" nodeType="withEffect">
                                  <p:stCondLst>
                                    <p:cond delay="0"/>
                                  </p:stCondLst>
                                  <p:childTnLst>
                                    <p:set>
                                      <p:cBhvr>
                                        <p:cTn id="27" dur="1" fill="hold">
                                          <p:stCondLst>
                                            <p:cond delay="0"/>
                                          </p:stCondLst>
                                        </p:cTn>
                                        <p:tgtEl>
                                          <p:spTgt spid="150546"/>
                                        </p:tgtEl>
                                        <p:attrNameLst>
                                          <p:attrName>style.visibility</p:attrName>
                                        </p:attrNameLst>
                                      </p:cBhvr>
                                      <p:to>
                                        <p:strVal val="visible"/>
                                      </p:to>
                                    </p:set>
                                    <p:anim calcmode="lin" valueType="num">
                                      <p:cBhvr>
                                        <p:cTn id="28" dur="500" fill="hold"/>
                                        <p:tgtEl>
                                          <p:spTgt spid="150546"/>
                                        </p:tgtEl>
                                        <p:attrNameLst>
                                          <p:attrName>ppt_w</p:attrName>
                                        </p:attrNameLst>
                                      </p:cBhvr>
                                      <p:tavLst>
                                        <p:tav tm="0">
                                          <p:val>
                                            <p:fltVal val="0"/>
                                          </p:val>
                                        </p:tav>
                                        <p:tav tm="100000">
                                          <p:val>
                                            <p:strVal val="#ppt_w"/>
                                          </p:val>
                                        </p:tav>
                                      </p:tavLst>
                                    </p:anim>
                                    <p:anim calcmode="lin" valueType="num">
                                      <p:cBhvr>
                                        <p:cTn id="29" dur="500" fill="hold"/>
                                        <p:tgtEl>
                                          <p:spTgt spid="150546"/>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150547"/>
                                        </p:tgtEl>
                                        <p:attrNameLst>
                                          <p:attrName>style.visibility</p:attrName>
                                        </p:attrNameLst>
                                      </p:cBhvr>
                                      <p:to>
                                        <p:strVal val="visible"/>
                                      </p:to>
                                    </p:set>
                                    <p:anim calcmode="lin" valueType="num">
                                      <p:cBhvr>
                                        <p:cTn id="34" dur="500" fill="hold"/>
                                        <p:tgtEl>
                                          <p:spTgt spid="150547"/>
                                        </p:tgtEl>
                                        <p:attrNameLst>
                                          <p:attrName>ppt_w</p:attrName>
                                        </p:attrNameLst>
                                      </p:cBhvr>
                                      <p:tavLst>
                                        <p:tav tm="0">
                                          <p:val>
                                            <p:fltVal val="0"/>
                                          </p:val>
                                        </p:tav>
                                        <p:tav tm="100000">
                                          <p:val>
                                            <p:strVal val="#ppt_w"/>
                                          </p:val>
                                        </p:tav>
                                      </p:tavLst>
                                    </p:anim>
                                    <p:anim calcmode="lin" valueType="num">
                                      <p:cBhvr>
                                        <p:cTn id="35" dur="500" fill="hold"/>
                                        <p:tgtEl>
                                          <p:spTgt spid="150547"/>
                                        </p:tgtEl>
                                        <p:attrNameLst>
                                          <p:attrName>ppt_h</p:attrName>
                                        </p:attrNameLst>
                                      </p:cBhvr>
                                      <p:tavLst>
                                        <p:tav tm="0">
                                          <p:val>
                                            <p:strVal val="#ppt_h"/>
                                          </p:val>
                                        </p:tav>
                                        <p:tav tm="100000">
                                          <p:val>
                                            <p:strVal val="#ppt_h"/>
                                          </p:val>
                                        </p:tav>
                                      </p:tavLst>
                                    </p:anim>
                                  </p:childTnLst>
                                </p:cTn>
                              </p:par>
                              <p:par>
                                <p:cTn id="36" presetID="9" presetClass="entr" presetSubtype="0" fill="hold" grpId="0" nodeType="withEffect">
                                  <p:stCondLst>
                                    <p:cond delay="0"/>
                                  </p:stCondLst>
                                  <p:childTnLst>
                                    <p:set>
                                      <p:cBhvr>
                                        <p:cTn id="37" dur="1" fill="hold">
                                          <p:stCondLst>
                                            <p:cond delay="0"/>
                                          </p:stCondLst>
                                        </p:cTn>
                                        <p:tgtEl>
                                          <p:spTgt spid="150540"/>
                                        </p:tgtEl>
                                        <p:attrNameLst>
                                          <p:attrName>style.visibility</p:attrName>
                                        </p:attrNameLst>
                                      </p:cBhvr>
                                      <p:to>
                                        <p:strVal val="visible"/>
                                      </p:to>
                                    </p:set>
                                    <p:animEffect transition="in" filter="dissolve">
                                      <p:cBhvr>
                                        <p:cTn id="38" dur="500"/>
                                        <p:tgtEl>
                                          <p:spTgt spid="15054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50536"/>
                                        </p:tgtEl>
                                        <p:attrNameLst>
                                          <p:attrName>style.visibility</p:attrName>
                                        </p:attrNameLst>
                                      </p:cBhvr>
                                      <p:to>
                                        <p:strVal val="visible"/>
                                      </p:to>
                                    </p:set>
                                    <p:animEffect transition="in" filter="dissolve">
                                      <p:cBhvr>
                                        <p:cTn id="41" dur="500"/>
                                        <p:tgtEl>
                                          <p:spTgt spid="150536"/>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150541"/>
                                        </p:tgtEl>
                                        <p:attrNameLst>
                                          <p:attrName>style.visibility</p:attrName>
                                        </p:attrNameLst>
                                      </p:cBhvr>
                                      <p:to>
                                        <p:strVal val="visible"/>
                                      </p:to>
                                    </p:set>
                                    <p:anim calcmode="lin" valueType="num">
                                      <p:cBhvr>
                                        <p:cTn id="46" dur="500" fill="hold"/>
                                        <p:tgtEl>
                                          <p:spTgt spid="150541"/>
                                        </p:tgtEl>
                                        <p:attrNameLst>
                                          <p:attrName>ppt_w</p:attrName>
                                        </p:attrNameLst>
                                      </p:cBhvr>
                                      <p:tavLst>
                                        <p:tav tm="0">
                                          <p:val>
                                            <p:fltVal val="0"/>
                                          </p:val>
                                        </p:tav>
                                        <p:tav tm="100000">
                                          <p:val>
                                            <p:strVal val="#ppt_w"/>
                                          </p:val>
                                        </p:tav>
                                      </p:tavLst>
                                    </p:anim>
                                    <p:anim calcmode="lin" valueType="num">
                                      <p:cBhvr>
                                        <p:cTn id="47" dur="500" fill="hold"/>
                                        <p:tgtEl>
                                          <p:spTgt spid="150541"/>
                                        </p:tgtEl>
                                        <p:attrNameLst>
                                          <p:attrName>ppt_h</p:attrName>
                                        </p:attrNameLst>
                                      </p:cBhvr>
                                      <p:tavLst>
                                        <p:tav tm="0">
                                          <p:val>
                                            <p:strVal val="#ppt_h"/>
                                          </p:val>
                                        </p:tav>
                                        <p:tav tm="100000">
                                          <p:val>
                                            <p:strVal val="#ppt_h"/>
                                          </p:val>
                                        </p:tav>
                                      </p:tavLst>
                                    </p:anim>
                                  </p:childTnLst>
                                </p:cTn>
                              </p:par>
                              <p:par>
                                <p:cTn id="48" presetID="9" presetClass="entr" presetSubtype="0" fill="hold" grpId="0" nodeType="withEffect">
                                  <p:stCondLst>
                                    <p:cond delay="0"/>
                                  </p:stCondLst>
                                  <p:childTnLst>
                                    <p:set>
                                      <p:cBhvr>
                                        <p:cTn id="49" dur="1" fill="hold">
                                          <p:stCondLst>
                                            <p:cond delay="0"/>
                                          </p:stCondLst>
                                        </p:cTn>
                                        <p:tgtEl>
                                          <p:spTgt spid="150539"/>
                                        </p:tgtEl>
                                        <p:attrNameLst>
                                          <p:attrName>style.visibility</p:attrName>
                                        </p:attrNameLst>
                                      </p:cBhvr>
                                      <p:to>
                                        <p:strVal val="visible"/>
                                      </p:to>
                                    </p:set>
                                    <p:animEffect transition="in" filter="dissolve">
                                      <p:cBhvr>
                                        <p:cTn id="50" dur="500"/>
                                        <p:tgtEl>
                                          <p:spTgt spid="15053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50532"/>
                                        </p:tgtEl>
                                        <p:attrNameLst>
                                          <p:attrName>style.visibility</p:attrName>
                                        </p:attrNameLst>
                                      </p:cBhvr>
                                      <p:to>
                                        <p:strVal val="visible"/>
                                      </p:to>
                                    </p:set>
                                    <p:animEffect transition="in" filter="dissolve">
                                      <p:cBhvr>
                                        <p:cTn id="53" dur="500"/>
                                        <p:tgtEl>
                                          <p:spTgt spid="150532"/>
                                        </p:tgtEl>
                                      </p:cBhvr>
                                    </p:animEffect>
                                  </p:childTnLst>
                                </p:cTn>
                              </p:par>
                              <p:par>
                                <p:cTn id="54" presetID="22" presetClass="entr" presetSubtype="2"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righ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150542"/>
                                        </p:tgtEl>
                                        <p:attrNameLst>
                                          <p:attrName>style.visibility</p:attrName>
                                        </p:attrNameLst>
                                      </p:cBhvr>
                                      <p:to>
                                        <p:strVal val="visible"/>
                                      </p:to>
                                    </p:set>
                                    <p:anim calcmode="lin" valueType="num">
                                      <p:cBhvr>
                                        <p:cTn id="61" dur="500" fill="hold"/>
                                        <p:tgtEl>
                                          <p:spTgt spid="150542"/>
                                        </p:tgtEl>
                                        <p:attrNameLst>
                                          <p:attrName>ppt_w</p:attrName>
                                        </p:attrNameLst>
                                      </p:cBhvr>
                                      <p:tavLst>
                                        <p:tav tm="0">
                                          <p:val>
                                            <p:fltVal val="0"/>
                                          </p:val>
                                        </p:tav>
                                        <p:tav tm="100000">
                                          <p:val>
                                            <p:strVal val="#ppt_w"/>
                                          </p:val>
                                        </p:tav>
                                      </p:tavLst>
                                    </p:anim>
                                    <p:anim calcmode="lin" valueType="num">
                                      <p:cBhvr>
                                        <p:cTn id="62" dur="500" fill="hold"/>
                                        <p:tgtEl>
                                          <p:spTgt spid="150542"/>
                                        </p:tgtEl>
                                        <p:attrNameLst>
                                          <p:attrName>ppt_h</p:attrName>
                                        </p:attrNameLst>
                                      </p:cBhvr>
                                      <p:tavLst>
                                        <p:tav tm="0">
                                          <p:val>
                                            <p:strVal val="#ppt_h"/>
                                          </p:val>
                                        </p:tav>
                                        <p:tav tm="100000">
                                          <p:val>
                                            <p:strVal val="#ppt_h"/>
                                          </p:val>
                                        </p:tav>
                                      </p:tavLst>
                                    </p:anim>
                                  </p:childTnLst>
                                </p:cTn>
                              </p:par>
                              <p:par>
                                <p:cTn id="63" presetID="9" presetClass="entr" presetSubtype="0" fill="hold" grpId="0" nodeType="withEffect">
                                  <p:stCondLst>
                                    <p:cond delay="0"/>
                                  </p:stCondLst>
                                  <p:childTnLst>
                                    <p:set>
                                      <p:cBhvr>
                                        <p:cTn id="64" dur="1" fill="hold">
                                          <p:stCondLst>
                                            <p:cond delay="0"/>
                                          </p:stCondLst>
                                        </p:cTn>
                                        <p:tgtEl>
                                          <p:spTgt spid="150533"/>
                                        </p:tgtEl>
                                        <p:attrNameLst>
                                          <p:attrName>style.visibility</p:attrName>
                                        </p:attrNameLst>
                                      </p:cBhvr>
                                      <p:to>
                                        <p:strVal val="visible"/>
                                      </p:to>
                                    </p:set>
                                    <p:animEffect transition="in" filter="dissolve">
                                      <p:cBhvr>
                                        <p:cTn id="65" dur="500"/>
                                        <p:tgtEl>
                                          <p:spTgt spid="150533"/>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nodeType="clickEffect">
                                  <p:stCondLst>
                                    <p:cond delay="0"/>
                                  </p:stCondLst>
                                  <p:childTnLst>
                                    <p:set>
                                      <p:cBhvr>
                                        <p:cTn id="69" dur="1" fill="hold">
                                          <p:stCondLst>
                                            <p:cond delay="0"/>
                                          </p:stCondLst>
                                        </p:cTn>
                                        <p:tgtEl>
                                          <p:spTgt spid="150543"/>
                                        </p:tgtEl>
                                        <p:attrNameLst>
                                          <p:attrName>style.visibility</p:attrName>
                                        </p:attrNameLst>
                                      </p:cBhvr>
                                      <p:to>
                                        <p:strVal val="visible"/>
                                      </p:to>
                                    </p:set>
                                    <p:anim calcmode="lin" valueType="num">
                                      <p:cBhvr>
                                        <p:cTn id="70" dur="500" fill="hold"/>
                                        <p:tgtEl>
                                          <p:spTgt spid="150543"/>
                                        </p:tgtEl>
                                        <p:attrNameLst>
                                          <p:attrName>ppt_w</p:attrName>
                                        </p:attrNameLst>
                                      </p:cBhvr>
                                      <p:tavLst>
                                        <p:tav tm="0">
                                          <p:val>
                                            <p:fltVal val="0"/>
                                          </p:val>
                                        </p:tav>
                                        <p:tav tm="100000">
                                          <p:val>
                                            <p:strVal val="#ppt_w"/>
                                          </p:val>
                                        </p:tav>
                                      </p:tavLst>
                                    </p:anim>
                                    <p:anim calcmode="lin" valueType="num">
                                      <p:cBhvr>
                                        <p:cTn id="71" dur="500" fill="hold"/>
                                        <p:tgtEl>
                                          <p:spTgt spid="150543"/>
                                        </p:tgtEl>
                                        <p:attrNameLst>
                                          <p:attrName>ppt_h</p:attrName>
                                        </p:attrNameLst>
                                      </p:cBhvr>
                                      <p:tavLst>
                                        <p:tav tm="0">
                                          <p:val>
                                            <p:strVal val="#ppt_h"/>
                                          </p:val>
                                        </p:tav>
                                        <p:tav tm="100000">
                                          <p:val>
                                            <p:strVal val="#ppt_h"/>
                                          </p:val>
                                        </p:tav>
                                      </p:tavLst>
                                    </p:anim>
                                  </p:childTnLst>
                                </p:cTn>
                              </p:par>
                              <p:par>
                                <p:cTn id="72" presetID="9" presetClass="entr" presetSubtype="0" fill="hold" grpId="0" nodeType="withEffect">
                                  <p:stCondLst>
                                    <p:cond delay="0"/>
                                  </p:stCondLst>
                                  <p:childTnLst>
                                    <p:set>
                                      <p:cBhvr>
                                        <p:cTn id="73" dur="1" fill="hold">
                                          <p:stCondLst>
                                            <p:cond delay="0"/>
                                          </p:stCondLst>
                                        </p:cTn>
                                        <p:tgtEl>
                                          <p:spTgt spid="150534"/>
                                        </p:tgtEl>
                                        <p:attrNameLst>
                                          <p:attrName>style.visibility</p:attrName>
                                        </p:attrNameLst>
                                      </p:cBhvr>
                                      <p:to>
                                        <p:strVal val="visible"/>
                                      </p:to>
                                    </p:set>
                                    <p:animEffect transition="in" filter="dissolve">
                                      <p:cBhvr>
                                        <p:cTn id="74" dur="500"/>
                                        <p:tgtEl>
                                          <p:spTgt spid="150534"/>
                                        </p:tgtEl>
                                      </p:cBhvr>
                                    </p:animEffect>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nodeType="clickEffect">
                                  <p:stCondLst>
                                    <p:cond delay="0"/>
                                  </p:stCondLst>
                                  <p:childTnLst>
                                    <p:set>
                                      <p:cBhvr>
                                        <p:cTn id="78" dur="1" fill="hold">
                                          <p:stCondLst>
                                            <p:cond delay="0"/>
                                          </p:stCondLst>
                                        </p:cTn>
                                        <p:tgtEl>
                                          <p:spTgt spid="150544"/>
                                        </p:tgtEl>
                                        <p:attrNameLst>
                                          <p:attrName>style.visibility</p:attrName>
                                        </p:attrNameLst>
                                      </p:cBhvr>
                                      <p:to>
                                        <p:strVal val="visible"/>
                                      </p:to>
                                    </p:set>
                                    <p:anim calcmode="lin" valueType="num">
                                      <p:cBhvr>
                                        <p:cTn id="79" dur="500" fill="hold"/>
                                        <p:tgtEl>
                                          <p:spTgt spid="150544"/>
                                        </p:tgtEl>
                                        <p:attrNameLst>
                                          <p:attrName>ppt_w</p:attrName>
                                        </p:attrNameLst>
                                      </p:cBhvr>
                                      <p:tavLst>
                                        <p:tav tm="0">
                                          <p:val>
                                            <p:fltVal val="0"/>
                                          </p:val>
                                        </p:tav>
                                        <p:tav tm="100000">
                                          <p:val>
                                            <p:strVal val="#ppt_w"/>
                                          </p:val>
                                        </p:tav>
                                      </p:tavLst>
                                    </p:anim>
                                    <p:anim calcmode="lin" valueType="num">
                                      <p:cBhvr>
                                        <p:cTn id="80" dur="500" fill="hold"/>
                                        <p:tgtEl>
                                          <p:spTgt spid="150544"/>
                                        </p:tgtEl>
                                        <p:attrNameLst>
                                          <p:attrName>ppt_h</p:attrName>
                                        </p:attrNameLst>
                                      </p:cBhvr>
                                      <p:tavLst>
                                        <p:tav tm="0">
                                          <p:val>
                                            <p:strVal val="#ppt_h"/>
                                          </p:val>
                                        </p:tav>
                                        <p:tav tm="100000">
                                          <p:val>
                                            <p:strVal val="#ppt_h"/>
                                          </p:val>
                                        </p:tav>
                                      </p:tavLst>
                                    </p:anim>
                                  </p:childTnLst>
                                </p:cTn>
                              </p:par>
                              <p:par>
                                <p:cTn id="81" presetID="9" presetClass="entr" presetSubtype="0" fill="hold" grpId="0" nodeType="withEffect">
                                  <p:stCondLst>
                                    <p:cond delay="0"/>
                                  </p:stCondLst>
                                  <p:childTnLst>
                                    <p:set>
                                      <p:cBhvr>
                                        <p:cTn id="82" dur="1" fill="hold">
                                          <p:stCondLst>
                                            <p:cond delay="0"/>
                                          </p:stCondLst>
                                        </p:cTn>
                                        <p:tgtEl>
                                          <p:spTgt spid="150535"/>
                                        </p:tgtEl>
                                        <p:attrNameLst>
                                          <p:attrName>style.visibility</p:attrName>
                                        </p:attrNameLst>
                                      </p:cBhvr>
                                      <p:to>
                                        <p:strVal val="visible"/>
                                      </p:to>
                                    </p:set>
                                    <p:animEffect transition="in" filter="dissolve">
                                      <p:cBhvr>
                                        <p:cTn id="83" dur="500"/>
                                        <p:tgtEl>
                                          <p:spTgt spid="150535"/>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nodeType="clickEffect">
                                  <p:stCondLst>
                                    <p:cond delay="0"/>
                                  </p:stCondLst>
                                  <p:childTnLst>
                                    <p:set>
                                      <p:cBhvr>
                                        <p:cTn id="87" dur="1" fill="hold">
                                          <p:stCondLst>
                                            <p:cond delay="0"/>
                                          </p:stCondLst>
                                        </p:cTn>
                                        <p:tgtEl>
                                          <p:spTgt spid="150553"/>
                                        </p:tgtEl>
                                        <p:attrNameLst>
                                          <p:attrName>style.visibility</p:attrName>
                                        </p:attrNameLst>
                                      </p:cBhvr>
                                      <p:to>
                                        <p:strVal val="visible"/>
                                      </p:to>
                                    </p:set>
                                    <p:anim calcmode="lin" valueType="num">
                                      <p:cBhvr>
                                        <p:cTn id="88" dur="500" fill="hold"/>
                                        <p:tgtEl>
                                          <p:spTgt spid="150553"/>
                                        </p:tgtEl>
                                        <p:attrNameLst>
                                          <p:attrName>ppt_w</p:attrName>
                                        </p:attrNameLst>
                                      </p:cBhvr>
                                      <p:tavLst>
                                        <p:tav tm="0">
                                          <p:val>
                                            <p:fltVal val="0"/>
                                          </p:val>
                                        </p:tav>
                                        <p:tav tm="100000">
                                          <p:val>
                                            <p:strVal val="#ppt_w"/>
                                          </p:val>
                                        </p:tav>
                                      </p:tavLst>
                                    </p:anim>
                                    <p:anim calcmode="lin" valueType="num">
                                      <p:cBhvr>
                                        <p:cTn id="89" dur="500" fill="hold"/>
                                        <p:tgtEl>
                                          <p:spTgt spid="150553"/>
                                        </p:tgtEl>
                                        <p:attrNameLst>
                                          <p:attrName>ppt_h</p:attrName>
                                        </p:attrNameLst>
                                      </p:cBhvr>
                                      <p:tavLst>
                                        <p:tav tm="0">
                                          <p:val>
                                            <p:strVal val="#ppt_h"/>
                                          </p:val>
                                        </p:tav>
                                        <p:tav tm="100000">
                                          <p:val>
                                            <p:strVal val="#ppt_h"/>
                                          </p:val>
                                        </p:tav>
                                      </p:tavLst>
                                    </p:anim>
                                  </p:childTnLst>
                                </p:cTn>
                              </p:par>
                              <p:par>
                                <p:cTn id="90" presetID="9" presetClass="entr" presetSubtype="0" fill="hold" grpId="0" nodeType="withEffect">
                                  <p:stCondLst>
                                    <p:cond delay="0"/>
                                  </p:stCondLst>
                                  <p:childTnLst>
                                    <p:set>
                                      <p:cBhvr>
                                        <p:cTn id="91" dur="1" fill="hold">
                                          <p:stCondLst>
                                            <p:cond delay="0"/>
                                          </p:stCondLst>
                                        </p:cTn>
                                        <p:tgtEl>
                                          <p:spTgt spid="150554"/>
                                        </p:tgtEl>
                                        <p:attrNameLst>
                                          <p:attrName>style.visibility</p:attrName>
                                        </p:attrNameLst>
                                      </p:cBhvr>
                                      <p:to>
                                        <p:strVal val="visible"/>
                                      </p:to>
                                    </p:set>
                                    <p:animEffect transition="in" filter="dissolve">
                                      <p:cBhvr>
                                        <p:cTn id="92" dur="500"/>
                                        <p:tgtEl>
                                          <p:spTgt spid="150554"/>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10" fill="hold" nodeType="clickEffect">
                                  <p:stCondLst>
                                    <p:cond delay="0"/>
                                  </p:stCondLst>
                                  <p:childTnLst>
                                    <p:set>
                                      <p:cBhvr>
                                        <p:cTn id="96" dur="1" fill="hold">
                                          <p:stCondLst>
                                            <p:cond delay="0"/>
                                          </p:stCondLst>
                                        </p:cTn>
                                        <p:tgtEl>
                                          <p:spTgt spid="150557"/>
                                        </p:tgtEl>
                                        <p:attrNameLst>
                                          <p:attrName>style.visibility</p:attrName>
                                        </p:attrNameLst>
                                      </p:cBhvr>
                                      <p:to>
                                        <p:strVal val="visible"/>
                                      </p:to>
                                    </p:set>
                                    <p:anim calcmode="lin" valueType="num">
                                      <p:cBhvr>
                                        <p:cTn id="97" dur="500" fill="hold"/>
                                        <p:tgtEl>
                                          <p:spTgt spid="150557"/>
                                        </p:tgtEl>
                                        <p:attrNameLst>
                                          <p:attrName>ppt_w</p:attrName>
                                        </p:attrNameLst>
                                      </p:cBhvr>
                                      <p:tavLst>
                                        <p:tav tm="0">
                                          <p:val>
                                            <p:fltVal val="0"/>
                                          </p:val>
                                        </p:tav>
                                        <p:tav tm="100000">
                                          <p:val>
                                            <p:strVal val="#ppt_w"/>
                                          </p:val>
                                        </p:tav>
                                      </p:tavLst>
                                    </p:anim>
                                    <p:anim calcmode="lin" valueType="num">
                                      <p:cBhvr>
                                        <p:cTn id="98" dur="500" fill="hold"/>
                                        <p:tgtEl>
                                          <p:spTgt spid="150557"/>
                                        </p:tgtEl>
                                        <p:attrNameLst>
                                          <p:attrName>ppt_h</p:attrName>
                                        </p:attrNameLst>
                                      </p:cBhvr>
                                      <p:tavLst>
                                        <p:tav tm="0">
                                          <p:val>
                                            <p:strVal val="#ppt_h"/>
                                          </p:val>
                                        </p:tav>
                                        <p:tav tm="100000">
                                          <p:val>
                                            <p:strVal val="#ppt_h"/>
                                          </p:val>
                                        </p:tav>
                                      </p:tavLst>
                                    </p:anim>
                                  </p:childTnLst>
                                </p:cTn>
                              </p:par>
                              <p:par>
                                <p:cTn id="99" presetID="9" presetClass="entr" presetSubtype="0" fill="hold" grpId="0" nodeType="withEffect">
                                  <p:stCondLst>
                                    <p:cond delay="0"/>
                                  </p:stCondLst>
                                  <p:childTnLst>
                                    <p:set>
                                      <p:cBhvr>
                                        <p:cTn id="100" dur="1" fill="hold">
                                          <p:stCondLst>
                                            <p:cond delay="0"/>
                                          </p:stCondLst>
                                        </p:cTn>
                                        <p:tgtEl>
                                          <p:spTgt spid="150556"/>
                                        </p:tgtEl>
                                        <p:attrNameLst>
                                          <p:attrName>style.visibility</p:attrName>
                                        </p:attrNameLst>
                                      </p:cBhvr>
                                      <p:to>
                                        <p:strVal val="visible"/>
                                      </p:to>
                                    </p:set>
                                    <p:animEffect transition="in" filter="dissolve">
                                      <p:cBhvr>
                                        <p:cTn id="101" dur="500"/>
                                        <p:tgtEl>
                                          <p:spTgt spid="150556"/>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150555"/>
                                        </p:tgtEl>
                                        <p:attrNameLst>
                                          <p:attrName>style.visibility</p:attrName>
                                        </p:attrNameLst>
                                      </p:cBhvr>
                                      <p:to>
                                        <p:strVal val="visible"/>
                                      </p:to>
                                    </p:set>
                                    <p:animEffect transition="in" filter="dissolve">
                                      <p:cBhvr>
                                        <p:cTn id="104" dur="500"/>
                                        <p:tgtEl>
                                          <p:spTgt spid="150555"/>
                                        </p:tgtEl>
                                      </p:cBhvr>
                                    </p:animEffect>
                                  </p:childTnLst>
                                </p:cTn>
                              </p:par>
                            </p:childTnLst>
                          </p:cTn>
                        </p:par>
                      </p:childTnLst>
                    </p:cTn>
                  </p:par>
                  <p:par>
                    <p:cTn id="105" fill="hold">
                      <p:stCondLst>
                        <p:cond delay="indefinite"/>
                      </p:stCondLst>
                      <p:childTnLst>
                        <p:par>
                          <p:cTn id="106" fill="hold">
                            <p:stCondLst>
                              <p:cond delay="0"/>
                            </p:stCondLst>
                            <p:childTnLst>
                              <p:par>
                                <p:cTn id="107" presetID="17" presetClass="entr" presetSubtype="10" fill="hold" nodeType="clickEffect">
                                  <p:stCondLst>
                                    <p:cond delay="0"/>
                                  </p:stCondLst>
                                  <p:childTnLst>
                                    <p:set>
                                      <p:cBhvr>
                                        <p:cTn id="108" dur="1" fill="hold">
                                          <p:stCondLst>
                                            <p:cond delay="0"/>
                                          </p:stCondLst>
                                        </p:cTn>
                                        <p:tgtEl>
                                          <p:spTgt spid="150558"/>
                                        </p:tgtEl>
                                        <p:attrNameLst>
                                          <p:attrName>style.visibility</p:attrName>
                                        </p:attrNameLst>
                                      </p:cBhvr>
                                      <p:to>
                                        <p:strVal val="visible"/>
                                      </p:to>
                                    </p:set>
                                    <p:anim calcmode="lin" valueType="num">
                                      <p:cBhvr>
                                        <p:cTn id="109" dur="500" fill="hold"/>
                                        <p:tgtEl>
                                          <p:spTgt spid="150558"/>
                                        </p:tgtEl>
                                        <p:attrNameLst>
                                          <p:attrName>ppt_w</p:attrName>
                                        </p:attrNameLst>
                                      </p:cBhvr>
                                      <p:tavLst>
                                        <p:tav tm="0">
                                          <p:val>
                                            <p:fltVal val="0"/>
                                          </p:val>
                                        </p:tav>
                                        <p:tav tm="100000">
                                          <p:val>
                                            <p:strVal val="#ppt_w"/>
                                          </p:val>
                                        </p:tav>
                                      </p:tavLst>
                                    </p:anim>
                                    <p:anim calcmode="lin" valueType="num">
                                      <p:cBhvr>
                                        <p:cTn id="110" dur="500" fill="hold"/>
                                        <p:tgtEl>
                                          <p:spTgt spid="150558"/>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nodeType="clickEffect">
                                  <p:stCondLst>
                                    <p:cond delay="0"/>
                                  </p:stCondLst>
                                  <p:childTnLst>
                                    <p:set>
                                      <p:cBhvr>
                                        <p:cTn id="114" dur="1" fill="hold">
                                          <p:stCondLst>
                                            <p:cond delay="0"/>
                                          </p:stCondLst>
                                        </p:cTn>
                                        <p:tgtEl>
                                          <p:spTgt spid="150549"/>
                                        </p:tgtEl>
                                        <p:attrNameLst>
                                          <p:attrName>style.visibility</p:attrName>
                                        </p:attrNameLst>
                                      </p:cBhvr>
                                      <p:to>
                                        <p:strVal val="visible"/>
                                      </p:to>
                                    </p:set>
                                    <p:anim calcmode="lin" valueType="num">
                                      <p:cBhvr>
                                        <p:cTn id="115" dur="500" fill="hold"/>
                                        <p:tgtEl>
                                          <p:spTgt spid="150549"/>
                                        </p:tgtEl>
                                        <p:attrNameLst>
                                          <p:attrName>ppt_w</p:attrName>
                                        </p:attrNameLst>
                                      </p:cBhvr>
                                      <p:tavLst>
                                        <p:tav tm="0">
                                          <p:val>
                                            <p:fltVal val="0"/>
                                          </p:val>
                                        </p:tav>
                                        <p:tav tm="100000">
                                          <p:val>
                                            <p:strVal val="#ppt_w"/>
                                          </p:val>
                                        </p:tav>
                                      </p:tavLst>
                                    </p:anim>
                                    <p:anim calcmode="lin" valueType="num">
                                      <p:cBhvr>
                                        <p:cTn id="116" dur="500" fill="hold"/>
                                        <p:tgtEl>
                                          <p:spTgt spid="150549"/>
                                        </p:tgtEl>
                                        <p:attrNameLst>
                                          <p:attrName>ppt_h</p:attrName>
                                        </p:attrNameLst>
                                      </p:cBhvr>
                                      <p:tavLst>
                                        <p:tav tm="0">
                                          <p:val>
                                            <p:strVal val="#ppt_h"/>
                                          </p:val>
                                        </p:tav>
                                        <p:tav tm="100000">
                                          <p:val>
                                            <p:strVal val="#ppt_h"/>
                                          </p:val>
                                        </p:tav>
                                      </p:tavLst>
                                    </p:anim>
                                  </p:childTnLst>
                                </p:cTn>
                              </p:par>
                              <p:par>
                                <p:cTn id="117" presetID="9" presetClass="entr" presetSubtype="0" fill="hold" grpId="0" nodeType="withEffect">
                                  <p:stCondLst>
                                    <p:cond delay="0"/>
                                  </p:stCondLst>
                                  <p:childTnLst>
                                    <p:set>
                                      <p:cBhvr>
                                        <p:cTn id="118" dur="1" fill="hold">
                                          <p:stCondLst>
                                            <p:cond delay="0"/>
                                          </p:stCondLst>
                                        </p:cTn>
                                        <p:tgtEl>
                                          <p:spTgt spid="150548"/>
                                        </p:tgtEl>
                                        <p:attrNameLst>
                                          <p:attrName>style.visibility</p:attrName>
                                        </p:attrNameLst>
                                      </p:cBhvr>
                                      <p:to>
                                        <p:strVal val="visible"/>
                                      </p:to>
                                    </p:set>
                                    <p:animEffect transition="in" filter="dissolve">
                                      <p:cBhvr>
                                        <p:cTn id="119" dur="500"/>
                                        <p:tgtEl>
                                          <p:spTgt spid="150548"/>
                                        </p:tgtEl>
                                      </p:cBhvr>
                                    </p:animEffect>
                                  </p:childTnLst>
                                </p:cTn>
                              </p:par>
                            </p:childTnLst>
                          </p:cTn>
                        </p:par>
                      </p:childTnLst>
                    </p:cTn>
                  </p:par>
                  <p:par>
                    <p:cTn id="120" fill="hold">
                      <p:stCondLst>
                        <p:cond delay="indefinite"/>
                      </p:stCondLst>
                      <p:childTnLst>
                        <p:par>
                          <p:cTn id="121" fill="hold">
                            <p:stCondLst>
                              <p:cond delay="0"/>
                            </p:stCondLst>
                            <p:childTnLst>
                              <p:par>
                                <p:cTn id="122" presetID="17" presetClass="entr" presetSubtype="10" fill="hold" nodeType="clickEffect">
                                  <p:stCondLst>
                                    <p:cond delay="0"/>
                                  </p:stCondLst>
                                  <p:childTnLst>
                                    <p:set>
                                      <p:cBhvr>
                                        <p:cTn id="123" dur="1" fill="hold">
                                          <p:stCondLst>
                                            <p:cond delay="0"/>
                                          </p:stCondLst>
                                        </p:cTn>
                                        <p:tgtEl>
                                          <p:spTgt spid="150552"/>
                                        </p:tgtEl>
                                        <p:attrNameLst>
                                          <p:attrName>style.visibility</p:attrName>
                                        </p:attrNameLst>
                                      </p:cBhvr>
                                      <p:to>
                                        <p:strVal val="visible"/>
                                      </p:to>
                                    </p:set>
                                    <p:anim calcmode="lin" valueType="num">
                                      <p:cBhvr>
                                        <p:cTn id="124" dur="500" fill="hold"/>
                                        <p:tgtEl>
                                          <p:spTgt spid="150552"/>
                                        </p:tgtEl>
                                        <p:attrNameLst>
                                          <p:attrName>ppt_w</p:attrName>
                                        </p:attrNameLst>
                                      </p:cBhvr>
                                      <p:tavLst>
                                        <p:tav tm="0">
                                          <p:val>
                                            <p:fltVal val="0"/>
                                          </p:val>
                                        </p:tav>
                                        <p:tav tm="100000">
                                          <p:val>
                                            <p:strVal val="#ppt_w"/>
                                          </p:val>
                                        </p:tav>
                                      </p:tavLst>
                                    </p:anim>
                                    <p:anim calcmode="lin" valueType="num">
                                      <p:cBhvr>
                                        <p:cTn id="125" dur="500" fill="hold"/>
                                        <p:tgtEl>
                                          <p:spTgt spid="150552"/>
                                        </p:tgtEl>
                                        <p:attrNameLst>
                                          <p:attrName>ppt_h</p:attrName>
                                        </p:attrNameLst>
                                      </p:cBhvr>
                                      <p:tavLst>
                                        <p:tav tm="0">
                                          <p:val>
                                            <p:strVal val="#ppt_h"/>
                                          </p:val>
                                        </p:tav>
                                        <p:tav tm="100000">
                                          <p:val>
                                            <p:strVal val="#ppt_h"/>
                                          </p:val>
                                        </p:tav>
                                      </p:tavLst>
                                    </p:anim>
                                  </p:childTnLst>
                                </p:cTn>
                              </p:par>
                              <p:par>
                                <p:cTn id="126" presetID="9" presetClass="entr" presetSubtype="0" fill="hold" grpId="0" nodeType="withEffect">
                                  <p:stCondLst>
                                    <p:cond delay="0"/>
                                  </p:stCondLst>
                                  <p:childTnLst>
                                    <p:set>
                                      <p:cBhvr>
                                        <p:cTn id="127" dur="1" fill="hold">
                                          <p:stCondLst>
                                            <p:cond delay="0"/>
                                          </p:stCondLst>
                                        </p:cTn>
                                        <p:tgtEl>
                                          <p:spTgt spid="150537"/>
                                        </p:tgtEl>
                                        <p:attrNameLst>
                                          <p:attrName>style.visibility</p:attrName>
                                        </p:attrNameLst>
                                      </p:cBhvr>
                                      <p:to>
                                        <p:strVal val="visible"/>
                                      </p:to>
                                    </p:set>
                                    <p:animEffect transition="in" filter="dissolve">
                                      <p:cBhvr>
                                        <p:cTn id="128" dur="500"/>
                                        <p:tgtEl>
                                          <p:spTgt spid="150537"/>
                                        </p:tgtEl>
                                      </p:cBhvr>
                                    </p:animEffect>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nodeType="clickEffect">
                                  <p:stCondLst>
                                    <p:cond delay="0"/>
                                  </p:stCondLst>
                                  <p:childTnLst>
                                    <p:set>
                                      <p:cBhvr>
                                        <p:cTn id="132" dur="1" fill="hold">
                                          <p:stCondLst>
                                            <p:cond delay="0"/>
                                          </p:stCondLst>
                                        </p:cTn>
                                        <p:tgtEl>
                                          <p:spTgt spid="150559"/>
                                        </p:tgtEl>
                                        <p:attrNameLst>
                                          <p:attrName>style.visibility</p:attrName>
                                        </p:attrNameLst>
                                      </p:cBhvr>
                                      <p:to>
                                        <p:strVal val="visible"/>
                                      </p:to>
                                    </p:set>
                                    <p:anim calcmode="lin" valueType="num">
                                      <p:cBhvr>
                                        <p:cTn id="133" dur="500" fill="hold"/>
                                        <p:tgtEl>
                                          <p:spTgt spid="150559"/>
                                        </p:tgtEl>
                                        <p:attrNameLst>
                                          <p:attrName>ppt_w</p:attrName>
                                        </p:attrNameLst>
                                      </p:cBhvr>
                                      <p:tavLst>
                                        <p:tav tm="0">
                                          <p:val>
                                            <p:fltVal val="0"/>
                                          </p:val>
                                        </p:tav>
                                        <p:tav tm="100000">
                                          <p:val>
                                            <p:strVal val="#ppt_w"/>
                                          </p:val>
                                        </p:tav>
                                      </p:tavLst>
                                    </p:anim>
                                    <p:anim calcmode="lin" valueType="num">
                                      <p:cBhvr>
                                        <p:cTn id="134" dur="500" fill="hold"/>
                                        <p:tgtEl>
                                          <p:spTgt spid="150559"/>
                                        </p:tgtEl>
                                        <p:attrNameLst>
                                          <p:attrName>ppt_h</p:attrName>
                                        </p:attrNameLst>
                                      </p:cBhvr>
                                      <p:tavLst>
                                        <p:tav tm="0">
                                          <p:val>
                                            <p:strVal val="#ppt_h"/>
                                          </p:val>
                                        </p:tav>
                                        <p:tav tm="100000">
                                          <p:val>
                                            <p:strVal val="#ppt_h"/>
                                          </p:val>
                                        </p:tav>
                                      </p:tavLst>
                                    </p:anim>
                                  </p:childTnLst>
                                </p:cTn>
                              </p:par>
                              <p:par>
                                <p:cTn id="135" presetID="9" presetClass="entr" presetSubtype="0" fill="hold" grpId="0" nodeType="withEffect">
                                  <p:stCondLst>
                                    <p:cond delay="0"/>
                                  </p:stCondLst>
                                  <p:childTnLst>
                                    <p:set>
                                      <p:cBhvr>
                                        <p:cTn id="136" dur="1" fill="hold">
                                          <p:stCondLst>
                                            <p:cond delay="0"/>
                                          </p:stCondLst>
                                        </p:cTn>
                                        <p:tgtEl>
                                          <p:spTgt spid="150538"/>
                                        </p:tgtEl>
                                        <p:attrNameLst>
                                          <p:attrName>style.visibility</p:attrName>
                                        </p:attrNameLst>
                                      </p:cBhvr>
                                      <p:to>
                                        <p:strVal val="visible"/>
                                      </p:to>
                                    </p:set>
                                    <p:animEffect transition="in" filter="dissolve">
                                      <p:cBhvr>
                                        <p:cTn id="137" dur="500"/>
                                        <p:tgtEl>
                                          <p:spTgt spid="150538"/>
                                        </p:tgtEl>
                                      </p:cBhvr>
                                    </p:animEffect>
                                  </p:childTnLst>
                                </p:cTn>
                              </p:par>
                            </p:childTnLst>
                          </p:cTn>
                        </p:par>
                      </p:childTnLst>
                    </p:cTn>
                  </p:par>
                  <p:par>
                    <p:cTn id="138" fill="hold">
                      <p:stCondLst>
                        <p:cond delay="indefinite"/>
                      </p:stCondLst>
                      <p:childTnLst>
                        <p:par>
                          <p:cTn id="139" fill="hold">
                            <p:stCondLst>
                              <p:cond delay="0"/>
                            </p:stCondLst>
                            <p:childTnLst>
                              <p:par>
                                <p:cTn id="140" presetID="17" presetClass="entr" presetSubtype="10" fill="hold" nodeType="clickEffect">
                                  <p:stCondLst>
                                    <p:cond delay="0"/>
                                  </p:stCondLst>
                                  <p:childTnLst>
                                    <p:set>
                                      <p:cBhvr>
                                        <p:cTn id="141" dur="1" fill="hold">
                                          <p:stCondLst>
                                            <p:cond delay="0"/>
                                          </p:stCondLst>
                                        </p:cTn>
                                        <p:tgtEl>
                                          <p:spTgt spid="150550"/>
                                        </p:tgtEl>
                                        <p:attrNameLst>
                                          <p:attrName>style.visibility</p:attrName>
                                        </p:attrNameLst>
                                      </p:cBhvr>
                                      <p:to>
                                        <p:strVal val="visible"/>
                                      </p:to>
                                    </p:set>
                                    <p:anim calcmode="lin" valueType="num">
                                      <p:cBhvr>
                                        <p:cTn id="142" dur="500" fill="hold"/>
                                        <p:tgtEl>
                                          <p:spTgt spid="150550"/>
                                        </p:tgtEl>
                                        <p:attrNameLst>
                                          <p:attrName>ppt_w</p:attrName>
                                        </p:attrNameLst>
                                      </p:cBhvr>
                                      <p:tavLst>
                                        <p:tav tm="0">
                                          <p:val>
                                            <p:fltVal val="0"/>
                                          </p:val>
                                        </p:tav>
                                        <p:tav tm="100000">
                                          <p:val>
                                            <p:strVal val="#ppt_w"/>
                                          </p:val>
                                        </p:tav>
                                      </p:tavLst>
                                    </p:anim>
                                    <p:anim calcmode="lin" valueType="num">
                                      <p:cBhvr>
                                        <p:cTn id="143" dur="500" fill="hold"/>
                                        <p:tgtEl>
                                          <p:spTgt spid="150550"/>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wipe(left)">
                                      <p:cBhvr>
                                        <p:cTn id="148" dur="500"/>
                                        <p:tgtEl>
                                          <p:spTgt spid="36"/>
                                        </p:tgtEl>
                                      </p:cBhvr>
                                    </p:animEffect>
                                  </p:childTnLst>
                                </p:cTn>
                              </p:par>
                            </p:childTnLst>
                          </p:cTn>
                        </p:par>
                        <p:par>
                          <p:cTn id="149" fill="hold">
                            <p:stCondLst>
                              <p:cond delay="500"/>
                            </p:stCondLst>
                            <p:childTnLst>
                              <p:par>
                                <p:cTn id="150" presetID="22" presetClass="entr" presetSubtype="8" fill="hold" nodeType="afterEffect">
                                  <p:stCondLst>
                                    <p:cond delay="0"/>
                                  </p:stCondLst>
                                  <p:childTnLst>
                                    <p:set>
                                      <p:cBhvr>
                                        <p:cTn id="151" dur="1" fill="hold">
                                          <p:stCondLst>
                                            <p:cond delay="0"/>
                                          </p:stCondLst>
                                        </p:cTn>
                                        <p:tgtEl>
                                          <p:spTgt spid="38"/>
                                        </p:tgtEl>
                                        <p:attrNameLst>
                                          <p:attrName>style.visibility</p:attrName>
                                        </p:attrNameLst>
                                      </p:cBhvr>
                                      <p:to>
                                        <p:strVal val="visible"/>
                                      </p:to>
                                    </p:set>
                                    <p:animEffect transition="in" filter="wipe(left)">
                                      <p:cBhvr>
                                        <p:cTn id="152" dur="500"/>
                                        <p:tgtEl>
                                          <p:spTgt spid="3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wipe(left)">
                                      <p:cBhvr>
                                        <p:cTn id="157" dur="500"/>
                                        <p:tgtEl>
                                          <p:spTgt spid="39"/>
                                        </p:tgtEl>
                                      </p:cBhvr>
                                    </p:animEffect>
                                  </p:childTnLst>
                                </p:cTn>
                              </p:par>
                            </p:childTnLst>
                          </p:cTn>
                        </p:par>
                        <p:par>
                          <p:cTn id="158" fill="hold">
                            <p:stCondLst>
                              <p:cond delay="500"/>
                            </p:stCondLst>
                            <p:childTnLst>
                              <p:par>
                                <p:cTn id="159" presetID="22" presetClass="entr" presetSubtype="8" fill="hold" nodeType="after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wipe(left)">
                                      <p:cBhvr>
                                        <p:cTn id="161" dur="500"/>
                                        <p:tgtEl>
                                          <p:spTgt spid="41"/>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childTnLst>
                                    <p:set>
                                      <p:cBhvr>
                                        <p:cTn id="165" dur="1" fill="hold">
                                          <p:stCondLst>
                                            <p:cond delay="0"/>
                                          </p:stCondLst>
                                        </p:cTn>
                                        <p:tgtEl>
                                          <p:spTgt spid="43"/>
                                        </p:tgtEl>
                                        <p:attrNameLst>
                                          <p:attrName>style.visibility</p:attrName>
                                        </p:attrNameLst>
                                      </p:cBhvr>
                                      <p:to>
                                        <p:strVal val="visible"/>
                                      </p:to>
                                    </p:set>
                                    <p:animEffect transition="in" filter="wipe(left)">
                                      <p:cBhvr>
                                        <p:cTn id="166" dur="500"/>
                                        <p:tgtEl>
                                          <p:spTgt spid="4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4" fill="hold" nodeType="clickEffect">
                                  <p:stCondLst>
                                    <p:cond delay="0"/>
                                  </p:stCondLst>
                                  <p:childTnLst>
                                    <p:set>
                                      <p:cBhvr>
                                        <p:cTn id="170" dur="1" fill="hold">
                                          <p:stCondLst>
                                            <p:cond delay="0"/>
                                          </p:stCondLst>
                                        </p:cTn>
                                        <p:tgtEl>
                                          <p:spTgt spid="53"/>
                                        </p:tgtEl>
                                        <p:attrNameLst>
                                          <p:attrName>style.visibility</p:attrName>
                                        </p:attrNameLst>
                                      </p:cBhvr>
                                      <p:to>
                                        <p:strVal val="visible"/>
                                      </p:to>
                                    </p:set>
                                    <p:animEffect transition="in" filter="wipe(down)">
                                      <p:cBhvr>
                                        <p:cTn id="171" dur="500"/>
                                        <p:tgtEl>
                                          <p:spTgt spid="53"/>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44"/>
                                        </p:tgtEl>
                                        <p:attrNameLst>
                                          <p:attrName>style.visibility</p:attrName>
                                        </p:attrNameLst>
                                      </p:cBhvr>
                                      <p:to>
                                        <p:strVal val="visible"/>
                                      </p:to>
                                    </p:set>
                                    <p:animEffect transition="in" filter="wipe(left)">
                                      <p:cBhvr>
                                        <p:cTn id="176" dur="500"/>
                                        <p:tgtEl>
                                          <p:spTgt spid="44"/>
                                        </p:tgtEl>
                                      </p:cBhvr>
                                    </p:animEffect>
                                  </p:childTnLst>
                                </p:cTn>
                              </p:par>
                            </p:childTnLst>
                          </p:cTn>
                        </p:par>
                        <p:par>
                          <p:cTn id="177" fill="hold">
                            <p:stCondLst>
                              <p:cond delay="500"/>
                            </p:stCondLst>
                            <p:childTnLst>
                              <p:par>
                                <p:cTn id="178" presetID="22" presetClass="entr" presetSubtype="1" fill="hold" nodeType="afterEffect">
                                  <p:stCondLst>
                                    <p:cond delay="0"/>
                                  </p:stCondLst>
                                  <p:childTnLst>
                                    <p:set>
                                      <p:cBhvr>
                                        <p:cTn id="179" dur="1" fill="hold">
                                          <p:stCondLst>
                                            <p:cond delay="0"/>
                                          </p:stCondLst>
                                        </p:cTn>
                                        <p:tgtEl>
                                          <p:spTgt spid="46"/>
                                        </p:tgtEl>
                                        <p:attrNameLst>
                                          <p:attrName>style.visibility</p:attrName>
                                        </p:attrNameLst>
                                      </p:cBhvr>
                                      <p:to>
                                        <p:strVal val="visible"/>
                                      </p:to>
                                    </p:set>
                                    <p:animEffect transition="in" filter="wipe(up)">
                                      <p:cBhvr>
                                        <p:cTn id="180" dur="500"/>
                                        <p:tgtEl>
                                          <p:spTgt spid="46"/>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1" fill="hold" nodeType="click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wipe(up)">
                                      <p:cBhvr>
                                        <p:cTn id="18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p:bldP spid="150532" grpId="0" animBg="1"/>
      <p:bldP spid="150533" grpId="0" animBg="1"/>
      <p:bldP spid="150534" grpId="0" animBg="1"/>
      <p:bldP spid="150535" grpId="0" animBg="1"/>
      <p:bldP spid="150536" grpId="0" animBg="1"/>
      <p:bldP spid="150537" grpId="0" animBg="1"/>
      <p:bldP spid="150538" grpId="0" animBg="1"/>
      <p:bldP spid="150539" grpId="0"/>
      <p:bldP spid="150540" grpId="0"/>
      <p:bldP spid="150541" grpId="0" animBg="1"/>
      <p:bldP spid="150548" grpId="0" animBg="1"/>
      <p:bldP spid="150551" grpId="0" animBg="1"/>
      <p:bldP spid="150554" grpId="0"/>
      <p:bldP spid="150555" grpId="0" animBg="1"/>
      <p:bldP spid="150556" grpId="0"/>
      <p:bldP spid="150560" grpId="0" animBg="1"/>
      <p:bldP spid="150561" grpId="0" animBg="1"/>
      <p:bldP spid="36" grpId="0" animBg="1"/>
      <p:bldP spid="39"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14600" y="47625"/>
            <a:ext cx="4038600" cy="609600"/>
          </a:xfrm>
        </p:spPr>
        <p:txBody>
          <a:bodyPr/>
          <a:lstStyle/>
          <a:p>
            <a:pPr eaLnBrk="1" hangingPunct="1"/>
            <a:r>
              <a:rPr lang="en-US" sz="3200" dirty="0" smtClean="0"/>
              <a:t>Interim Assessments</a:t>
            </a:r>
          </a:p>
        </p:txBody>
      </p:sp>
      <p:sp>
        <p:nvSpPr>
          <p:cNvPr id="137219" name="Rectangle 3"/>
          <p:cNvSpPr>
            <a:spLocks noGrp="1" noChangeArrowheads="1"/>
          </p:cNvSpPr>
          <p:nvPr>
            <p:ph type="body" idx="1"/>
          </p:nvPr>
        </p:nvSpPr>
        <p:spPr>
          <a:xfrm>
            <a:off x="2362200" y="5943600"/>
            <a:ext cx="5029200" cy="457200"/>
          </a:xfrm>
          <a:noFill/>
          <a:ln>
            <a:solidFill>
              <a:schemeClr val="tx1"/>
            </a:solidFill>
          </a:ln>
        </p:spPr>
        <p:txBody>
          <a:bodyPr/>
          <a:lstStyle/>
          <a:p>
            <a:pPr algn="ctr" eaLnBrk="1" hangingPunct="1">
              <a:lnSpc>
                <a:spcPct val="90000"/>
              </a:lnSpc>
              <a:buFontTx/>
              <a:buNone/>
            </a:pPr>
            <a:r>
              <a:rPr lang="en-US" sz="2400" dirty="0" smtClean="0"/>
              <a:t>All are aligned to Content Standards</a:t>
            </a:r>
          </a:p>
        </p:txBody>
      </p:sp>
      <p:cxnSp>
        <p:nvCxnSpPr>
          <p:cNvPr id="137221" name="AutoShape 5"/>
          <p:cNvCxnSpPr>
            <a:cxnSpLocks noChangeShapeType="1"/>
          </p:cNvCxnSpPr>
          <p:nvPr/>
        </p:nvCxnSpPr>
        <p:spPr bwMode="auto">
          <a:xfrm rot="16200000" flipV="1">
            <a:off x="1938337" y="3548063"/>
            <a:ext cx="5267325" cy="457200"/>
          </a:xfrm>
          <a:prstGeom prst="bentConnector5">
            <a:avLst>
              <a:gd name="adj1" fmla="val -4338"/>
              <a:gd name="adj2" fmla="val -924306"/>
              <a:gd name="adj3" fmla="val 104338"/>
            </a:avLst>
          </a:prstGeom>
          <a:noFill/>
          <a:ln w="57150">
            <a:solidFill>
              <a:srgbClr val="336699"/>
            </a:solidFill>
            <a:miter lim="800000"/>
            <a:headEnd/>
            <a:tailEnd type="triangle" w="med" len="med"/>
          </a:ln>
        </p:spPr>
      </p:cxnSp>
      <p:sp>
        <p:nvSpPr>
          <p:cNvPr id="137224" name="Line 8"/>
          <p:cNvSpPr>
            <a:spLocks noChangeShapeType="1"/>
          </p:cNvSpPr>
          <p:nvPr/>
        </p:nvSpPr>
        <p:spPr bwMode="auto">
          <a:xfrm>
            <a:off x="6829425" y="2362200"/>
            <a:ext cx="0" cy="685800"/>
          </a:xfrm>
          <a:prstGeom prst="line">
            <a:avLst/>
          </a:prstGeom>
          <a:noFill/>
          <a:ln w="63500">
            <a:solidFill>
              <a:srgbClr val="336699"/>
            </a:solidFill>
            <a:round/>
            <a:headEnd/>
            <a:tailEnd type="triangle" w="med" len="med"/>
          </a:ln>
        </p:spPr>
        <p:txBody>
          <a:bodyPr/>
          <a:lstStyle/>
          <a:p>
            <a:endParaRPr lang="en-US" dirty="0"/>
          </a:p>
        </p:txBody>
      </p:sp>
      <p:sp>
        <p:nvSpPr>
          <p:cNvPr id="137225" name="Line 9"/>
          <p:cNvSpPr>
            <a:spLocks noChangeShapeType="1"/>
          </p:cNvSpPr>
          <p:nvPr/>
        </p:nvSpPr>
        <p:spPr bwMode="auto">
          <a:xfrm flipH="1" flipV="1">
            <a:off x="4114800" y="3200400"/>
            <a:ext cx="762000" cy="46038"/>
          </a:xfrm>
          <a:prstGeom prst="line">
            <a:avLst/>
          </a:prstGeom>
          <a:noFill/>
          <a:ln w="63500">
            <a:solidFill>
              <a:srgbClr val="336699"/>
            </a:solidFill>
            <a:round/>
            <a:headEnd/>
            <a:tailEnd type="triangle" w="med" len="med"/>
          </a:ln>
        </p:spPr>
        <p:txBody>
          <a:bodyPr/>
          <a:lstStyle/>
          <a:p>
            <a:endParaRPr lang="en-US" dirty="0"/>
          </a:p>
        </p:txBody>
      </p:sp>
      <p:sp>
        <p:nvSpPr>
          <p:cNvPr id="137226" name="Line 10"/>
          <p:cNvSpPr>
            <a:spLocks noChangeShapeType="1"/>
          </p:cNvSpPr>
          <p:nvPr/>
        </p:nvSpPr>
        <p:spPr bwMode="auto">
          <a:xfrm>
            <a:off x="4800600" y="5486400"/>
            <a:ext cx="0" cy="457200"/>
          </a:xfrm>
          <a:prstGeom prst="line">
            <a:avLst/>
          </a:prstGeom>
          <a:noFill/>
          <a:ln w="63500">
            <a:solidFill>
              <a:srgbClr val="336699"/>
            </a:solidFill>
            <a:round/>
            <a:headEnd/>
            <a:tailEnd type="triangle" w="med" len="med"/>
          </a:ln>
        </p:spPr>
        <p:txBody>
          <a:bodyPr/>
          <a:lstStyle/>
          <a:p>
            <a:endParaRPr lang="en-US" dirty="0"/>
          </a:p>
        </p:txBody>
      </p:sp>
      <p:sp>
        <p:nvSpPr>
          <p:cNvPr id="137227" name="Text Box 11"/>
          <p:cNvSpPr txBox="1">
            <a:spLocks noChangeArrowheads="1"/>
          </p:cNvSpPr>
          <p:nvPr/>
        </p:nvSpPr>
        <p:spPr bwMode="auto">
          <a:xfrm>
            <a:off x="76200" y="1976438"/>
            <a:ext cx="4038600" cy="376237"/>
          </a:xfrm>
          <a:prstGeom prst="rect">
            <a:avLst/>
          </a:prstGeom>
          <a:noFill/>
          <a:ln w="9525">
            <a:solidFill>
              <a:schemeClr val="tx1"/>
            </a:solidFill>
            <a:miter lim="800000"/>
            <a:headEnd/>
            <a:tailEnd/>
          </a:ln>
        </p:spPr>
        <p:txBody>
          <a:bodyPr>
            <a:spAutoFit/>
          </a:bodyPr>
          <a:lstStyle/>
          <a:p>
            <a:pPr algn="ctr">
              <a:lnSpc>
                <a:spcPct val="90000"/>
              </a:lnSpc>
              <a:spcBef>
                <a:spcPct val="20000"/>
              </a:spcBef>
            </a:pPr>
            <a:r>
              <a:rPr lang="en-US" dirty="0"/>
              <a:t>Content Standards Define Instruction</a:t>
            </a:r>
          </a:p>
        </p:txBody>
      </p:sp>
      <p:sp>
        <p:nvSpPr>
          <p:cNvPr id="137229" name="Text Box 13"/>
          <p:cNvSpPr txBox="1">
            <a:spLocks noChangeArrowheads="1"/>
          </p:cNvSpPr>
          <p:nvPr/>
        </p:nvSpPr>
        <p:spPr bwMode="auto">
          <a:xfrm>
            <a:off x="104775" y="3048000"/>
            <a:ext cx="4038600" cy="376238"/>
          </a:xfrm>
          <a:prstGeom prst="rect">
            <a:avLst/>
          </a:prstGeom>
          <a:noFill/>
          <a:ln w="9525">
            <a:solidFill>
              <a:schemeClr val="tx1"/>
            </a:solidFill>
            <a:miter lim="800000"/>
            <a:headEnd/>
            <a:tailEnd/>
          </a:ln>
        </p:spPr>
        <p:txBody>
          <a:bodyPr>
            <a:spAutoFit/>
          </a:bodyPr>
          <a:lstStyle/>
          <a:p>
            <a:pPr algn="ctr">
              <a:lnSpc>
                <a:spcPct val="90000"/>
              </a:lnSpc>
              <a:spcBef>
                <a:spcPct val="20000"/>
              </a:spcBef>
            </a:pPr>
            <a:r>
              <a:rPr lang="en-US" dirty="0"/>
              <a:t>Assessment Modifies instruction (F)</a:t>
            </a:r>
          </a:p>
        </p:txBody>
      </p:sp>
      <p:sp>
        <p:nvSpPr>
          <p:cNvPr id="137230" name="Text Box 14"/>
          <p:cNvSpPr txBox="1">
            <a:spLocks noChangeArrowheads="1"/>
          </p:cNvSpPr>
          <p:nvPr/>
        </p:nvSpPr>
        <p:spPr bwMode="auto">
          <a:xfrm>
            <a:off x="2590800" y="4114800"/>
            <a:ext cx="4724400" cy="461963"/>
          </a:xfrm>
          <a:prstGeom prst="rect">
            <a:avLst/>
          </a:prstGeom>
          <a:noFill/>
          <a:ln w="9525">
            <a:solidFill>
              <a:schemeClr val="tx1"/>
            </a:solidFill>
            <a:miter lim="800000"/>
            <a:headEnd/>
            <a:tailEnd/>
          </a:ln>
        </p:spPr>
        <p:txBody>
          <a:bodyPr>
            <a:spAutoFit/>
          </a:bodyPr>
          <a:lstStyle/>
          <a:p>
            <a:pPr>
              <a:spcBef>
                <a:spcPct val="50000"/>
              </a:spcBef>
            </a:pPr>
            <a:r>
              <a:rPr lang="en-US" sz="2400" dirty="0"/>
              <a:t>Assessment informs intervention (F)</a:t>
            </a:r>
          </a:p>
        </p:txBody>
      </p:sp>
      <p:sp>
        <p:nvSpPr>
          <p:cNvPr id="137231" name="Text Box 15"/>
          <p:cNvSpPr txBox="1">
            <a:spLocks noChangeArrowheads="1"/>
          </p:cNvSpPr>
          <p:nvPr/>
        </p:nvSpPr>
        <p:spPr bwMode="auto">
          <a:xfrm>
            <a:off x="2590800" y="5019675"/>
            <a:ext cx="4648200" cy="461963"/>
          </a:xfrm>
          <a:prstGeom prst="rect">
            <a:avLst/>
          </a:prstGeom>
          <a:noFill/>
          <a:ln w="9525">
            <a:solidFill>
              <a:schemeClr val="tx1"/>
            </a:solidFill>
            <a:miter lim="800000"/>
            <a:headEnd/>
            <a:tailEnd/>
          </a:ln>
        </p:spPr>
        <p:txBody>
          <a:bodyPr>
            <a:spAutoFit/>
          </a:bodyPr>
          <a:lstStyle/>
          <a:p>
            <a:pPr algn="ctr">
              <a:spcBef>
                <a:spcPct val="20000"/>
              </a:spcBef>
            </a:pPr>
            <a:r>
              <a:rPr lang="en-US" sz="2400" dirty="0"/>
              <a:t>Assessment validates programs (S)</a:t>
            </a:r>
          </a:p>
        </p:txBody>
      </p:sp>
      <p:sp>
        <p:nvSpPr>
          <p:cNvPr id="137232" name="Text Box 16"/>
          <p:cNvSpPr txBox="1">
            <a:spLocks noChangeArrowheads="1"/>
          </p:cNvSpPr>
          <p:nvPr/>
        </p:nvSpPr>
        <p:spPr bwMode="auto">
          <a:xfrm>
            <a:off x="4705350" y="1955800"/>
            <a:ext cx="4229100" cy="406400"/>
          </a:xfrm>
          <a:prstGeom prst="rect">
            <a:avLst/>
          </a:prstGeom>
          <a:noFill/>
          <a:ln w="9525">
            <a:solidFill>
              <a:schemeClr val="tx1"/>
            </a:solidFill>
            <a:miter lim="800000"/>
            <a:headEnd/>
            <a:tailEnd/>
          </a:ln>
        </p:spPr>
        <p:txBody>
          <a:bodyPr>
            <a:spAutoFit/>
          </a:bodyPr>
          <a:lstStyle/>
          <a:p>
            <a:pPr>
              <a:spcBef>
                <a:spcPct val="50000"/>
              </a:spcBef>
            </a:pPr>
            <a:r>
              <a:rPr lang="en-US" dirty="0"/>
              <a:t>Content Standards Define Assessment</a:t>
            </a:r>
          </a:p>
        </p:txBody>
      </p:sp>
      <p:sp>
        <p:nvSpPr>
          <p:cNvPr id="21517" name="Text Box 18"/>
          <p:cNvSpPr txBox="1">
            <a:spLocks noChangeArrowheads="1"/>
          </p:cNvSpPr>
          <p:nvPr/>
        </p:nvSpPr>
        <p:spPr bwMode="auto">
          <a:xfrm>
            <a:off x="3124200" y="1133475"/>
            <a:ext cx="2590800" cy="466725"/>
          </a:xfrm>
          <a:prstGeom prst="rect">
            <a:avLst/>
          </a:prstGeom>
          <a:noFill/>
          <a:ln w="9525">
            <a:solidFill>
              <a:schemeClr val="tx1"/>
            </a:solidFill>
            <a:miter lim="800000"/>
            <a:headEnd/>
            <a:tailEnd/>
          </a:ln>
        </p:spPr>
        <p:txBody>
          <a:bodyPr>
            <a:spAutoFit/>
          </a:bodyPr>
          <a:lstStyle/>
          <a:p>
            <a:pPr>
              <a:spcBef>
                <a:spcPct val="50000"/>
              </a:spcBef>
            </a:pPr>
            <a:r>
              <a:rPr lang="en-US" sz="2400" dirty="0"/>
              <a:t>Content Standards</a:t>
            </a:r>
          </a:p>
        </p:txBody>
      </p:sp>
      <p:cxnSp>
        <p:nvCxnSpPr>
          <p:cNvPr id="137236" name="AutoShape 20"/>
          <p:cNvCxnSpPr>
            <a:cxnSpLocks noChangeShapeType="1"/>
            <a:stCxn id="21517" idx="1"/>
            <a:endCxn id="137227" idx="0"/>
          </p:cNvCxnSpPr>
          <p:nvPr/>
        </p:nvCxnSpPr>
        <p:spPr bwMode="auto">
          <a:xfrm rot="10800000" flipV="1">
            <a:off x="2095500" y="1366838"/>
            <a:ext cx="1028700" cy="609600"/>
          </a:xfrm>
          <a:prstGeom prst="bentConnector2">
            <a:avLst/>
          </a:prstGeom>
          <a:noFill/>
          <a:ln w="63500">
            <a:solidFill>
              <a:srgbClr val="336699"/>
            </a:solidFill>
            <a:miter lim="800000"/>
            <a:headEnd/>
            <a:tailEnd type="triangle" w="med" len="med"/>
          </a:ln>
        </p:spPr>
      </p:cxnSp>
      <p:cxnSp>
        <p:nvCxnSpPr>
          <p:cNvPr id="137237" name="AutoShape 21"/>
          <p:cNvCxnSpPr>
            <a:cxnSpLocks noChangeShapeType="1"/>
            <a:stCxn id="21517" idx="3"/>
            <a:endCxn id="137232" idx="0"/>
          </p:cNvCxnSpPr>
          <p:nvPr/>
        </p:nvCxnSpPr>
        <p:spPr bwMode="auto">
          <a:xfrm>
            <a:off x="5715000" y="1366838"/>
            <a:ext cx="1104900" cy="588962"/>
          </a:xfrm>
          <a:prstGeom prst="bentConnector2">
            <a:avLst/>
          </a:prstGeom>
          <a:noFill/>
          <a:ln w="63500">
            <a:solidFill>
              <a:srgbClr val="336699"/>
            </a:solidFill>
            <a:miter lim="800000"/>
            <a:headEnd/>
            <a:tailEnd type="triangle" w="med" len="med"/>
          </a:ln>
        </p:spPr>
      </p:cxnSp>
      <p:sp>
        <p:nvSpPr>
          <p:cNvPr id="137238" name="Text Box 22"/>
          <p:cNvSpPr txBox="1">
            <a:spLocks noChangeArrowheads="1"/>
          </p:cNvSpPr>
          <p:nvPr/>
        </p:nvSpPr>
        <p:spPr bwMode="auto">
          <a:xfrm>
            <a:off x="4876800" y="3048000"/>
            <a:ext cx="4114800" cy="369888"/>
          </a:xfrm>
          <a:prstGeom prst="rect">
            <a:avLst/>
          </a:prstGeom>
          <a:noFill/>
          <a:ln w="9525">
            <a:solidFill>
              <a:schemeClr val="tx1"/>
            </a:solidFill>
            <a:miter lim="800000"/>
            <a:headEnd/>
            <a:tailEnd/>
          </a:ln>
        </p:spPr>
        <p:txBody>
          <a:bodyPr>
            <a:spAutoFit/>
          </a:bodyPr>
          <a:lstStyle/>
          <a:p>
            <a:pPr algn="ctr">
              <a:lnSpc>
                <a:spcPct val="90000"/>
              </a:lnSpc>
              <a:spcBef>
                <a:spcPct val="20000"/>
              </a:spcBef>
            </a:pPr>
            <a:r>
              <a:rPr lang="en-US" dirty="0"/>
              <a:t>Assessment confirms instruction (F,S)</a:t>
            </a:r>
          </a:p>
        </p:txBody>
      </p:sp>
      <p:cxnSp>
        <p:nvCxnSpPr>
          <p:cNvPr id="137239" name="AutoShape 23"/>
          <p:cNvCxnSpPr>
            <a:cxnSpLocks noChangeShapeType="1"/>
          </p:cNvCxnSpPr>
          <p:nvPr/>
        </p:nvCxnSpPr>
        <p:spPr bwMode="auto">
          <a:xfrm rot="5400000">
            <a:off x="5474494" y="2721769"/>
            <a:ext cx="690562" cy="2095500"/>
          </a:xfrm>
          <a:prstGeom prst="bentConnector3">
            <a:avLst>
              <a:gd name="adj1" fmla="val 49884"/>
            </a:avLst>
          </a:prstGeom>
          <a:noFill/>
          <a:ln w="63500">
            <a:solidFill>
              <a:srgbClr val="336699"/>
            </a:solidFill>
            <a:miter lim="800000"/>
            <a:headEnd/>
            <a:tailEnd type="triangle" w="med" len="med"/>
          </a:ln>
        </p:spPr>
      </p:cxnSp>
      <p:sp>
        <p:nvSpPr>
          <p:cNvPr id="137240" name="Line 24"/>
          <p:cNvSpPr>
            <a:spLocks noChangeShapeType="1"/>
          </p:cNvSpPr>
          <p:nvPr/>
        </p:nvSpPr>
        <p:spPr bwMode="auto">
          <a:xfrm>
            <a:off x="4800600" y="4572000"/>
            <a:ext cx="0" cy="457200"/>
          </a:xfrm>
          <a:prstGeom prst="line">
            <a:avLst/>
          </a:prstGeom>
          <a:noFill/>
          <a:ln w="63500">
            <a:solidFill>
              <a:srgbClr val="336699"/>
            </a:solidFill>
            <a:round/>
            <a:headEnd/>
            <a:tailEnd type="triangle" w="med" len="med"/>
          </a:ln>
        </p:spPr>
        <p:txBody>
          <a:bodyPr/>
          <a:lstStyle/>
          <a:p>
            <a:endParaRPr lang="en-US" dirty="0"/>
          </a:p>
        </p:txBody>
      </p:sp>
      <p:sp>
        <p:nvSpPr>
          <p:cNvPr id="137241" name="Line 25"/>
          <p:cNvSpPr>
            <a:spLocks noChangeShapeType="1"/>
          </p:cNvSpPr>
          <p:nvPr/>
        </p:nvSpPr>
        <p:spPr bwMode="auto">
          <a:xfrm flipV="1">
            <a:off x="2095500" y="2362200"/>
            <a:ext cx="0" cy="685800"/>
          </a:xfrm>
          <a:prstGeom prst="line">
            <a:avLst/>
          </a:prstGeom>
          <a:noFill/>
          <a:ln w="63500">
            <a:solidFill>
              <a:srgbClr val="336699"/>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32"/>
                                        </p:tgtEl>
                                        <p:attrNameLst>
                                          <p:attrName>style.visibility</p:attrName>
                                        </p:attrNameLst>
                                      </p:cBhvr>
                                      <p:to>
                                        <p:strVal val="visible"/>
                                      </p:to>
                                    </p:set>
                                    <p:animEffect transition="in" filter="dissolve">
                                      <p:cBhvr>
                                        <p:cTn id="7" dur="500"/>
                                        <p:tgtEl>
                                          <p:spTgt spid="1372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7227"/>
                                        </p:tgtEl>
                                        <p:attrNameLst>
                                          <p:attrName>style.visibility</p:attrName>
                                        </p:attrNameLst>
                                      </p:cBhvr>
                                      <p:to>
                                        <p:strVal val="visible"/>
                                      </p:to>
                                    </p:set>
                                    <p:animEffect transition="in" filter="dissolve">
                                      <p:cBhvr>
                                        <p:cTn id="10" dur="500"/>
                                        <p:tgtEl>
                                          <p:spTgt spid="13722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37237"/>
                                        </p:tgtEl>
                                        <p:attrNameLst>
                                          <p:attrName>style.visibility</p:attrName>
                                        </p:attrNameLst>
                                      </p:cBhvr>
                                      <p:to>
                                        <p:strVal val="visible"/>
                                      </p:to>
                                    </p:set>
                                    <p:anim calcmode="lin" valueType="num">
                                      <p:cBhvr>
                                        <p:cTn id="15" dur="500" fill="hold"/>
                                        <p:tgtEl>
                                          <p:spTgt spid="137237"/>
                                        </p:tgtEl>
                                        <p:attrNameLst>
                                          <p:attrName>ppt_w</p:attrName>
                                        </p:attrNameLst>
                                      </p:cBhvr>
                                      <p:tavLst>
                                        <p:tav tm="0">
                                          <p:val>
                                            <p:fltVal val="0"/>
                                          </p:val>
                                        </p:tav>
                                        <p:tav tm="100000">
                                          <p:val>
                                            <p:strVal val="#ppt_w"/>
                                          </p:val>
                                        </p:tav>
                                      </p:tavLst>
                                    </p:anim>
                                    <p:anim calcmode="lin" valueType="num">
                                      <p:cBhvr>
                                        <p:cTn id="16" dur="500" fill="hold"/>
                                        <p:tgtEl>
                                          <p:spTgt spid="137237"/>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37236"/>
                                        </p:tgtEl>
                                        <p:attrNameLst>
                                          <p:attrName>style.visibility</p:attrName>
                                        </p:attrNameLst>
                                      </p:cBhvr>
                                      <p:to>
                                        <p:strVal val="visible"/>
                                      </p:to>
                                    </p:set>
                                    <p:anim calcmode="lin" valueType="num">
                                      <p:cBhvr>
                                        <p:cTn id="19" dur="500" fill="hold"/>
                                        <p:tgtEl>
                                          <p:spTgt spid="137236"/>
                                        </p:tgtEl>
                                        <p:attrNameLst>
                                          <p:attrName>ppt_w</p:attrName>
                                        </p:attrNameLst>
                                      </p:cBhvr>
                                      <p:tavLst>
                                        <p:tav tm="0">
                                          <p:val>
                                            <p:fltVal val="0"/>
                                          </p:val>
                                        </p:tav>
                                        <p:tav tm="100000">
                                          <p:val>
                                            <p:strVal val="#ppt_w"/>
                                          </p:val>
                                        </p:tav>
                                      </p:tavLst>
                                    </p:anim>
                                    <p:anim calcmode="lin" valueType="num">
                                      <p:cBhvr>
                                        <p:cTn id="20" dur="500" fill="hold"/>
                                        <p:tgtEl>
                                          <p:spTgt spid="13723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7238"/>
                                        </p:tgtEl>
                                        <p:attrNameLst>
                                          <p:attrName>style.visibility</p:attrName>
                                        </p:attrNameLst>
                                      </p:cBhvr>
                                      <p:to>
                                        <p:strVal val="visible"/>
                                      </p:to>
                                    </p:set>
                                    <p:animEffect transition="in" filter="dissolve">
                                      <p:cBhvr>
                                        <p:cTn id="25" dur="500"/>
                                        <p:tgtEl>
                                          <p:spTgt spid="137238"/>
                                        </p:tgtEl>
                                      </p:cBhvr>
                                    </p:animEffect>
                                  </p:childTnLst>
                                </p:cTn>
                              </p:par>
                            </p:childTnLst>
                          </p:cTn>
                        </p:par>
                        <p:par>
                          <p:cTn id="26" fill="hold">
                            <p:stCondLst>
                              <p:cond delay="500"/>
                            </p:stCondLst>
                            <p:childTnLst>
                              <p:par>
                                <p:cTn id="27" presetID="17" presetClass="entr" presetSubtype="10" fill="hold" grpId="0" nodeType="afterEffect">
                                  <p:stCondLst>
                                    <p:cond delay="0"/>
                                  </p:stCondLst>
                                  <p:childTnLst>
                                    <p:set>
                                      <p:cBhvr>
                                        <p:cTn id="28" dur="1" fill="hold">
                                          <p:stCondLst>
                                            <p:cond delay="0"/>
                                          </p:stCondLst>
                                        </p:cTn>
                                        <p:tgtEl>
                                          <p:spTgt spid="137224"/>
                                        </p:tgtEl>
                                        <p:attrNameLst>
                                          <p:attrName>style.visibility</p:attrName>
                                        </p:attrNameLst>
                                      </p:cBhvr>
                                      <p:to>
                                        <p:strVal val="visible"/>
                                      </p:to>
                                    </p:set>
                                    <p:anim calcmode="lin" valueType="num">
                                      <p:cBhvr>
                                        <p:cTn id="29" dur="500" fill="hold"/>
                                        <p:tgtEl>
                                          <p:spTgt spid="137224"/>
                                        </p:tgtEl>
                                        <p:attrNameLst>
                                          <p:attrName>ppt_w</p:attrName>
                                        </p:attrNameLst>
                                      </p:cBhvr>
                                      <p:tavLst>
                                        <p:tav tm="0">
                                          <p:val>
                                            <p:fltVal val="0"/>
                                          </p:val>
                                        </p:tav>
                                        <p:tav tm="100000">
                                          <p:val>
                                            <p:strVal val="#ppt_w"/>
                                          </p:val>
                                        </p:tav>
                                      </p:tavLst>
                                    </p:anim>
                                    <p:anim calcmode="lin" valueType="num">
                                      <p:cBhvr>
                                        <p:cTn id="30" dur="500" fill="hold"/>
                                        <p:tgtEl>
                                          <p:spTgt spid="13722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7229"/>
                                        </p:tgtEl>
                                        <p:attrNameLst>
                                          <p:attrName>style.visibility</p:attrName>
                                        </p:attrNameLst>
                                      </p:cBhvr>
                                      <p:to>
                                        <p:strVal val="visible"/>
                                      </p:to>
                                    </p:set>
                                    <p:animEffect transition="in" filter="dissolve">
                                      <p:cBhvr>
                                        <p:cTn id="35" dur="500"/>
                                        <p:tgtEl>
                                          <p:spTgt spid="137229"/>
                                        </p:tgtEl>
                                      </p:cBhvr>
                                    </p:animEffect>
                                  </p:childTnLst>
                                </p:cTn>
                              </p:par>
                              <p:par>
                                <p:cTn id="36" presetID="17" presetClass="entr" presetSubtype="10" fill="hold" grpId="0" nodeType="withEffect">
                                  <p:stCondLst>
                                    <p:cond delay="0"/>
                                  </p:stCondLst>
                                  <p:childTnLst>
                                    <p:set>
                                      <p:cBhvr>
                                        <p:cTn id="37" dur="1" fill="hold">
                                          <p:stCondLst>
                                            <p:cond delay="0"/>
                                          </p:stCondLst>
                                        </p:cTn>
                                        <p:tgtEl>
                                          <p:spTgt spid="137225"/>
                                        </p:tgtEl>
                                        <p:attrNameLst>
                                          <p:attrName>style.visibility</p:attrName>
                                        </p:attrNameLst>
                                      </p:cBhvr>
                                      <p:to>
                                        <p:strVal val="visible"/>
                                      </p:to>
                                    </p:set>
                                    <p:anim calcmode="lin" valueType="num">
                                      <p:cBhvr>
                                        <p:cTn id="38" dur="500" fill="hold"/>
                                        <p:tgtEl>
                                          <p:spTgt spid="137225"/>
                                        </p:tgtEl>
                                        <p:attrNameLst>
                                          <p:attrName>ppt_w</p:attrName>
                                        </p:attrNameLst>
                                      </p:cBhvr>
                                      <p:tavLst>
                                        <p:tav tm="0">
                                          <p:val>
                                            <p:fltVal val="0"/>
                                          </p:val>
                                        </p:tav>
                                        <p:tav tm="100000">
                                          <p:val>
                                            <p:strVal val="#ppt_w"/>
                                          </p:val>
                                        </p:tav>
                                      </p:tavLst>
                                    </p:anim>
                                    <p:anim calcmode="lin" valueType="num">
                                      <p:cBhvr>
                                        <p:cTn id="39" dur="500" fill="hold"/>
                                        <p:tgtEl>
                                          <p:spTgt spid="13722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137241"/>
                                        </p:tgtEl>
                                        <p:attrNameLst>
                                          <p:attrName>style.visibility</p:attrName>
                                        </p:attrNameLst>
                                      </p:cBhvr>
                                      <p:to>
                                        <p:strVal val="visible"/>
                                      </p:to>
                                    </p:set>
                                    <p:anim calcmode="lin" valueType="num">
                                      <p:cBhvr>
                                        <p:cTn id="44" dur="500" fill="hold"/>
                                        <p:tgtEl>
                                          <p:spTgt spid="137241"/>
                                        </p:tgtEl>
                                        <p:attrNameLst>
                                          <p:attrName>ppt_w</p:attrName>
                                        </p:attrNameLst>
                                      </p:cBhvr>
                                      <p:tavLst>
                                        <p:tav tm="0">
                                          <p:val>
                                            <p:fltVal val="0"/>
                                          </p:val>
                                        </p:tav>
                                        <p:tav tm="100000">
                                          <p:val>
                                            <p:strVal val="#ppt_w"/>
                                          </p:val>
                                        </p:tav>
                                      </p:tavLst>
                                    </p:anim>
                                    <p:anim calcmode="lin" valueType="num">
                                      <p:cBhvr>
                                        <p:cTn id="45" dur="500" fill="hold"/>
                                        <p:tgtEl>
                                          <p:spTgt spid="137241"/>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37230"/>
                                        </p:tgtEl>
                                        <p:attrNameLst>
                                          <p:attrName>style.visibility</p:attrName>
                                        </p:attrNameLst>
                                      </p:cBhvr>
                                      <p:to>
                                        <p:strVal val="visible"/>
                                      </p:to>
                                    </p:set>
                                    <p:animEffect transition="in" filter="dissolve">
                                      <p:cBhvr>
                                        <p:cTn id="50" dur="500"/>
                                        <p:tgtEl>
                                          <p:spTgt spid="137230"/>
                                        </p:tgtEl>
                                      </p:cBhvr>
                                    </p:animEffect>
                                  </p:childTnLst>
                                </p:cTn>
                              </p:par>
                            </p:childTnLst>
                          </p:cTn>
                        </p:par>
                        <p:par>
                          <p:cTn id="51" fill="hold">
                            <p:stCondLst>
                              <p:cond delay="500"/>
                            </p:stCondLst>
                            <p:childTnLst>
                              <p:par>
                                <p:cTn id="52" presetID="17" presetClass="entr" presetSubtype="10" fill="hold" nodeType="afterEffect">
                                  <p:stCondLst>
                                    <p:cond delay="0"/>
                                  </p:stCondLst>
                                  <p:childTnLst>
                                    <p:set>
                                      <p:cBhvr>
                                        <p:cTn id="53" dur="1" fill="hold">
                                          <p:stCondLst>
                                            <p:cond delay="0"/>
                                          </p:stCondLst>
                                        </p:cTn>
                                        <p:tgtEl>
                                          <p:spTgt spid="137239"/>
                                        </p:tgtEl>
                                        <p:attrNameLst>
                                          <p:attrName>style.visibility</p:attrName>
                                        </p:attrNameLst>
                                      </p:cBhvr>
                                      <p:to>
                                        <p:strVal val="visible"/>
                                      </p:to>
                                    </p:set>
                                    <p:anim calcmode="lin" valueType="num">
                                      <p:cBhvr>
                                        <p:cTn id="54" dur="500" fill="hold"/>
                                        <p:tgtEl>
                                          <p:spTgt spid="137239"/>
                                        </p:tgtEl>
                                        <p:attrNameLst>
                                          <p:attrName>ppt_w</p:attrName>
                                        </p:attrNameLst>
                                      </p:cBhvr>
                                      <p:tavLst>
                                        <p:tav tm="0">
                                          <p:val>
                                            <p:fltVal val="0"/>
                                          </p:val>
                                        </p:tav>
                                        <p:tav tm="100000">
                                          <p:val>
                                            <p:strVal val="#ppt_w"/>
                                          </p:val>
                                        </p:tav>
                                      </p:tavLst>
                                    </p:anim>
                                    <p:anim calcmode="lin" valueType="num">
                                      <p:cBhvr>
                                        <p:cTn id="55" dur="500" fill="hold"/>
                                        <p:tgtEl>
                                          <p:spTgt spid="137239"/>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37231"/>
                                        </p:tgtEl>
                                        <p:attrNameLst>
                                          <p:attrName>style.visibility</p:attrName>
                                        </p:attrNameLst>
                                      </p:cBhvr>
                                      <p:to>
                                        <p:strVal val="visible"/>
                                      </p:to>
                                    </p:set>
                                    <p:animEffect transition="in" filter="dissolve">
                                      <p:cBhvr>
                                        <p:cTn id="60" dur="500"/>
                                        <p:tgtEl>
                                          <p:spTgt spid="137231"/>
                                        </p:tgtEl>
                                      </p:cBhvr>
                                    </p:animEffect>
                                  </p:childTnLst>
                                </p:cTn>
                              </p:par>
                            </p:childTnLst>
                          </p:cTn>
                        </p:par>
                        <p:par>
                          <p:cTn id="61" fill="hold">
                            <p:stCondLst>
                              <p:cond delay="500"/>
                            </p:stCondLst>
                            <p:childTnLst>
                              <p:par>
                                <p:cTn id="62" presetID="17" presetClass="entr" presetSubtype="10" fill="hold" grpId="0" nodeType="afterEffect">
                                  <p:stCondLst>
                                    <p:cond delay="0"/>
                                  </p:stCondLst>
                                  <p:childTnLst>
                                    <p:set>
                                      <p:cBhvr>
                                        <p:cTn id="63" dur="1" fill="hold">
                                          <p:stCondLst>
                                            <p:cond delay="0"/>
                                          </p:stCondLst>
                                        </p:cTn>
                                        <p:tgtEl>
                                          <p:spTgt spid="137240"/>
                                        </p:tgtEl>
                                        <p:attrNameLst>
                                          <p:attrName>style.visibility</p:attrName>
                                        </p:attrNameLst>
                                      </p:cBhvr>
                                      <p:to>
                                        <p:strVal val="visible"/>
                                      </p:to>
                                    </p:set>
                                    <p:anim calcmode="lin" valueType="num">
                                      <p:cBhvr>
                                        <p:cTn id="64" dur="500" fill="hold"/>
                                        <p:tgtEl>
                                          <p:spTgt spid="137240"/>
                                        </p:tgtEl>
                                        <p:attrNameLst>
                                          <p:attrName>ppt_w</p:attrName>
                                        </p:attrNameLst>
                                      </p:cBhvr>
                                      <p:tavLst>
                                        <p:tav tm="0">
                                          <p:val>
                                            <p:fltVal val="0"/>
                                          </p:val>
                                        </p:tav>
                                        <p:tav tm="100000">
                                          <p:val>
                                            <p:strVal val="#ppt_w"/>
                                          </p:val>
                                        </p:tav>
                                      </p:tavLst>
                                    </p:anim>
                                    <p:anim calcmode="lin" valueType="num">
                                      <p:cBhvr>
                                        <p:cTn id="65" dur="500" fill="hold"/>
                                        <p:tgtEl>
                                          <p:spTgt spid="137240"/>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37219">
                                            <p:bg/>
                                          </p:spTgt>
                                        </p:tgtEl>
                                        <p:attrNameLst>
                                          <p:attrName>style.visibility</p:attrName>
                                        </p:attrNameLst>
                                      </p:cBhvr>
                                      <p:to>
                                        <p:strVal val="visible"/>
                                      </p:to>
                                    </p:set>
                                    <p:animEffect transition="in" filter="dissolve">
                                      <p:cBhvr>
                                        <p:cTn id="70" dur="500"/>
                                        <p:tgtEl>
                                          <p:spTgt spid="137219">
                                            <p:bg/>
                                          </p:spTgt>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37219">
                                            <p:txEl>
                                              <p:pRg st="0" end="0"/>
                                            </p:txEl>
                                          </p:spTgt>
                                        </p:tgtEl>
                                        <p:attrNameLst>
                                          <p:attrName>style.visibility</p:attrName>
                                        </p:attrNameLst>
                                      </p:cBhvr>
                                      <p:to>
                                        <p:strVal val="visible"/>
                                      </p:to>
                                    </p:set>
                                    <p:animEffect transition="in" filter="dissolve">
                                      <p:cBhvr>
                                        <p:cTn id="73" dur="500"/>
                                        <p:tgtEl>
                                          <p:spTgt spid="137219">
                                            <p:txEl>
                                              <p:pRg st="0" end="0"/>
                                            </p:txEl>
                                          </p:spTgt>
                                        </p:tgtEl>
                                      </p:cBhvr>
                                    </p:animEffect>
                                  </p:childTnLst>
                                </p:cTn>
                              </p:par>
                            </p:childTnLst>
                          </p:cTn>
                        </p:par>
                        <p:par>
                          <p:cTn id="74" fill="hold">
                            <p:stCondLst>
                              <p:cond delay="500"/>
                            </p:stCondLst>
                            <p:childTnLst>
                              <p:par>
                                <p:cTn id="75" presetID="17" presetClass="entr" presetSubtype="10" fill="hold" grpId="0" nodeType="afterEffect">
                                  <p:stCondLst>
                                    <p:cond delay="0"/>
                                  </p:stCondLst>
                                  <p:childTnLst>
                                    <p:set>
                                      <p:cBhvr>
                                        <p:cTn id="76" dur="1" fill="hold">
                                          <p:stCondLst>
                                            <p:cond delay="0"/>
                                          </p:stCondLst>
                                        </p:cTn>
                                        <p:tgtEl>
                                          <p:spTgt spid="137226"/>
                                        </p:tgtEl>
                                        <p:attrNameLst>
                                          <p:attrName>style.visibility</p:attrName>
                                        </p:attrNameLst>
                                      </p:cBhvr>
                                      <p:to>
                                        <p:strVal val="visible"/>
                                      </p:to>
                                    </p:set>
                                    <p:anim calcmode="lin" valueType="num">
                                      <p:cBhvr>
                                        <p:cTn id="77" dur="500" fill="hold"/>
                                        <p:tgtEl>
                                          <p:spTgt spid="137226"/>
                                        </p:tgtEl>
                                        <p:attrNameLst>
                                          <p:attrName>ppt_w</p:attrName>
                                        </p:attrNameLst>
                                      </p:cBhvr>
                                      <p:tavLst>
                                        <p:tav tm="0">
                                          <p:val>
                                            <p:fltVal val="0"/>
                                          </p:val>
                                        </p:tav>
                                        <p:tav tm="100000">
                                          <p:val>
                                            <p:strVal val="#ppt_w"/>
                                          </p:val>
                                        </p:tav>
                                      </p:tavLst>
                                    </p:anim>
                                    <p:anim calcmode="lin" valueType="num">
                                      <p:cBhvr>
                                        <p:cTn id="78" dur="500" fill="hold"/>
                                        <p:tgtEl>
                                          <p:spTgt spid="137226"/>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nodeType="clickEffect">
                                  <p:stCondLst>
                                    <p:cond delay="0"/>
                                  </p:stCondLst>
                                  <p:childTnLst>
                                    <p:set>
                                      <p:cBhvr>
                                        <p:cTn id="82" dur="1" fill="hold">
                                          <p:stCondLst>
                                            <p:cond delay="0"/>
                                          </p:stCondLst>
                                        </p:cTn>
                                        <p:tgtEl>
                                          <p:spTgt spid="137221"/>
                                        </p:tgtEl>
                                        <p:attrNameLst>
                                          <p:attrName>style.visibility</p:attrName>
                                        </p:attrNameLst>
                                      </p:cBhvr>
                                      <p:to>
                                        <p:strVal val="visible"/>
                                      </p:to>
                                    </p:set>
                                    <p:anim calcmode="lin" valueType="num">
                                      <p:cBhvr>
                                        <p:cTn id="83" dur="500" fill="hold"/>
                                        <p:tgtEl>
                                          <p:spTgt spid="137221"/>
                                        </p:tgtEl>
                                        <p:attrNameLst>
                                          <p:attrName>ppt_w</p:attrName>
                                        </p:attrNameLst>
                                      </p:cBhvr>
                                      <p:tavLst>
                                        <p:tav tm="0">
                                          <p:val>
                                            <p:fltVal val="0"/>
                                          </p:val>
                                        </p:tav>
                                        <p:tav tm="100000">
                                          <p:val>
                                            <p:strVal val="#ppt_w"/>
                                          </p:val>
                                        </p:tav>
                                      </p:tavLst>
                                    </p:anim>
                                    <p:anim calcmode="lin" valueType="num">
                                      <p:cBhvr>
                                        <p:cTn id="84" dur="500" fill="hold"/>
                                        <p:tgtEl>
                                          <p:spTgt spid="137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animBg="1"/>
      <p:bldP spid="137224" grpId="0" animBg="1"/>
      <p:bldP spid="137225" grpId="0" animBg="1"/>
      <p:bldP spid="137226" grpId="0" animBg="1"/>
      <p:bldP spid="137227" grpId="0" animBg="1"/>
      <p:bldP spid="137229" grpId="0" animBg="1"/>
      <p:bldP spid="137230" grpId="0" animBg="1"/>
      <p:bldP spid="137231" grpId="0" animBg="1"/>
      <p:bldP spid="137232" grpId="0" animBg="1"/>
      <p:bldP spid="137238" grpId="0" animBg="1"/>
      <p:bldP spid="137240" grpId="0" animBg="1"/>
      <p:bldP spid="1372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438400" y="1295400"/>
            <a:ext cx="60198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23555" name="Rectangle 4"/>
          <p:cNvSpPr>
            <a:spLocks noChangeArrowheads="1"/>
          </p:cNvSpPr>
          <p:nvPr/>
        </p:nvSpPr>
        <p:spPr bwMode="auto">
          <a:xfrm>
            <a:off x="1981200" y="304800"/>
            <a:ext cx="4572000" cy="533400"/>
          </a:xfrm>
          <a:prstGeom prst="rect">
            <a:avLst/>
          </a:prstGeom>
          <a:noFill/>
          <a:ln w="9525">
            <a:noFill/>
            <a:miter lim="800000"/>
            <a:headEnd/>
            <a:tailEnd/>
          </a:ln>
        </p:spPr>
        <p:txBody>
          <a:bodyPr anchor="ctr"/>
          <a:lstStyle/>
          <a:p>
            <a:pPr algn="ctr"/>
            <a:r>
              <a:rPr lang="en-US" sz="3200" b="1" dirty="0">
                <a:solidFill>
                  <a:srgbClr val="CC0000"/>
                </a:solidFill>
              </a:rPr>
              <a:t>Assessment Prerequisites</a:t>
            </a:r>
          </a:p>
        </p:txBody>
      </p:sp>
      <p:sp>
        <p:nvSpPr>
          <p:cNvPr id="167941" name="Rectangle 5"/>
          <p:cNvSpPr>
            <a:spLocks noChangeArrowheads="1"/>
          </p:cNvSpPr>
          <p:nvPr/>
        </p:nvSpPr>
        <p:spPr bwMode="auto">
          <a:xfrm>
            <a:off x="533400" y="1066800"/>
            <a:ext cx="7543800" cy="9144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dirty="0">
                <a:latin typeface="Verdana" pitchFamily="34" charset="0"/>
              </a:rPr>
              <a:t>Realistic timelines are essential if the district intends to administer interim assessments.</a:t>
            </a:r>
          </a:p>
        </p:txBody>
      </p:sp>
      <p:sp>
        <p:nvSpPr>
          <p:cNvPr id="167942" name="Rectangle 6"/>
          <p:cNvSpPr>
            <a:spLocks noChangeArrowheads="1"/>
          </p:cNvSpPr>
          <p:nvPr/>
        </p:nvSpPr>
        <p:spPr bwMode="auto">
          <a:xfrm>
            <a:off x="533400" y="2057400"/>
            <a:ext cx="7543800" cy="895350"/>
          </a:xfrm>
          <a:prstGeom prst="rect">
            <a:avLst/>
          </a:prstGeom>
          <a:noFill/>
          <a:ln w="9525">
            <a:noFill/>
            <a:miter lim="800000"/>
            <a:headEnd/>
            <a:tailEnd/>
          </a:ln>
        </p:spPr>
        <p:txBody>
          <a:bodyPr>
            <a:spAutoFit/>
          </a:bodyPr>
          <a:lstStyle/>
          <a:p>
            <a:pPr>
              <a:spcBef>
                <a:spcPct val="20000"/>
              </a:spcBef>
              <a:buFont typeface="Wingdings" pitchFamily="2" charset="2"/>
              <a:buChar char="Ø"/>
            </a:pPr>
            <a:r>
              <a:rPr lang="en-US" sz="2400" dirty="0">
                <a:latin typeface="Verdana" pitchFamily="34" charset="0"/>
              </a:rPr>
              <a:t>It is essential that the districts have paced </a:t>
            </a:r>
          </a:p>
          <a:p>
            <a:pPr>
              <a:spcBef>
                <a:spcPct val="20000"/>
              </a:spcBef>
              <a:buFont typeface="Wingdings" pitchFamily="2" charset="2"/>
              <a:buNone/>
            </a:pPr>
            <a:r>
              <a:rPr lang="en-US" sz="2400" dirty="0">
                <a:latin typeface="Verdana" pitchFamily="34" charset="0"/>
              </a:rPr>
              <a:t>  their standards.</a:t>
            </a:r>
          </a:p>
        </p:txBody>
      </p:sp>
      <p:sp>
        <p:nvSpPr>
          <p:cNvPr id="167943" name="Rectangle 7"/>
          <p:cNvSpPr>
            <a:spLocks noChangeArrowheads="1"/>
          </p:cNvSpPr>
          <p:nvPr/>
        </p:nvSpPr>
        <p:spPr bwMode="auto">
          <a:xfrm>
            <a:off x="533400" y="3200400"/>
            <a:ext cx="7772400" cy="895350"/>
          </a:xfrm>
          <a:prstGeom prst="rect">
            <a:avLst/>
          </a:prstGeom>
          <a:noFill/>
          <a:ln w="9525">
            <a:noFill/>
            <a:miter lim="800000"/>
            <a:headEnd/>
            <a:tailEnd/>
          </a:ln>
        </p:spPr>
        <p:txBody>
          <a:bodyPr>
            <a:spAutoFit/>
          </a:bodyPr>
          <a:lstStyle/>
          <a:p>
            <a:pPr>
              <a:spcBef>
                <a:spcPct val="20000"/>
              </a:spcBef>
              <a:buFont typeface="Wingdings" pitchFamily="2" charset="2"/>
              <a:buChar char="Ø"/>
            </a:pPr>
            <a:r>
              <a:rPr lang="en-US" sz="2400" dirty="0">
                <a:latin typeface="Verdana" pitchFamily="34" charset="0"/>
              </a:rPr>
              <a:t>It is essential that teachers have reviewed and </a:t>
            </a:r>
          </a:p>
          <a:p>
            <a:pPr>
              <a:spcBef>
                <a:spcPct val="20000"/>
              </a:spcBef>
              <a:buFont typeface="Wingdings" pitchFamily="2" charset="2"/>
              <a:buNone/>
            </a:pPr>
            <a:r>
              <a:rPr lang="en-US" sz="2400" dirty="0">
                <a:latin typeface="Verdana" pitchFamily="34" charset="0"/>
              </a:rPr>
              <a:t>  understand the standards.</a:t>
            </a:r>
          </a:p>
        </p:txBody>
      </p:sp>
      <p:sp>
        <p:nvSpPr>
          <p:cNvPr id="167944" name="Rectangle 8"/>
          <p:cNvSpPr>
            <a:spLocks noChangeArrowheads="1"/>
          </p:cNvSpPr>
          <p:nvPr/>
        </p:nvSpPr>
        <p:spPr bwMode="auto">
          <a:xfrm>
            <a:off x="533400" y="4267200"/>
            <a:ext cx="7772400" cy="895350"/>
          </a:xfrm>
          <a:prstGeom prst="rect">
            <a:avLst/>
          </a:prstGeom>
          <a:noFill/>
          <a:ln w="9525">
            <a:noFill/>
            <a:miter lim="800000"/>
            <a:headEnd/>
            <a:tailEnd/>
          </a:ln>
        </p:spPr>
        <p:txBody>
          <a:bodyPr>
            <a:spAutoFit/>
          </a:bodyPr>
          <a:lstStyle/>
          <a:p>
            <a:pPr>
              <a:spcBef>
                <a:spcPct val="20000"/>
              </a:spcBef>
              <a:buFont typeface="Wingdings" pitchFamily="2" charset="2"/>
              <a:buChar char="Ø"/>
            </a:pPr>
            <a:r>
              <a:rPr lang="en-US" sz="2400" dirty="0">
                <a:latin typeface="Verdana" pitchFamily="34" charset="0"/>
              </a:rPr>
              <a:t>It is essential that teachers in the districts have </a:t>
            </a:r>
          </a:p>
          <a:p>
            <a:pPr>
              <a:spcBef>
                <a:spcPct val="20000"/>
              </a:spcBef>
              <a:buFont typeface="Wingdings" pitchFamily="2" charset="2"/>
              <a:buNone/>
            </a:pPr>
            <a:r>
              <a:rPr lang="en-US" sz="2400" dirty="0">
                <a:latin typeface="Verdana" pitchFamily="34" charset="0"/>
              </a:rPr>
              <a:t>  taught their paced standards.</a:t>
            </a:r>
          </a:p>
        </p:txBody>
      </p:sp>
      <p:sp>
        <p:nvSpPr>
          <p:cNvPr id="167945" name="Rectangle 9"/>
          <p:cNvSpPr>
            <a:spLocks noChangeArrowheads="1"/>
          </p:cNvSpPr>
          <p:nvPr/>
        </p:nvSpPr>
        <p:spPr bwMode="auto">
          <a:xfrm>
            <a:off x="533400" y="5334000"/>
            <a:ext cx="8305800" cy="1200150"/>
          </a:xfrm>
          <a:prstGeom prst="rect">
            <a:avLst/>
          </a:prstGeom>
          <a:noFill/>
          <a:ln w="9525">
            <a:noFill/>
            <a:miter lim="800000"/>
            <a:headEnd/>
            <a:tailEnd/>
          </a:ln>
        </p:spPr>
        <p:txBody>
          <a:bodyPr>
            <a:spAutoFit/>
          </a:bodyPr>
          <a:lstStyle/>
          <a:p>
            <a:pPr>
              <a:buFont typeface="Wingdings" pitchFamily="2" charset="2"/>
              <a:buChar char="Ø"/>
            </a:pPr>
            <a:r>
              <a:rPr lang="en-US" sz="2400" dirty="0">
                <a:latin typeface="Verdana" pitchFamily="34" charset="0"/>
              </a:rPr>
              <a:t>Teachers should have an opportunity to </a:t>
            </a:r>
          </a:p>
          <a:p>
            <a:pPr>
              <a:buFont typeface="Wingdings" pitchFamily="2" charset="2"/>
              <a:buNone/>
            </a:pPr>
            <a:r>
              <a:rPr lang="en-US" sz="2400" dirty="0">
                <a:latin typeface="Verdana" pitchFamily="34" charset="0"/>
              </a:rPr>
              <a:t>  help review and select test items before including </a:t>
            </a:r>
          </a:p>
          <a:p>
            <a:pPr>
              <a:buFont typeface="Wingdings" pitchFamily="2" charset="2"/>
              <a:buNone/>
            </a:pPr>
            <a:r>
              <a:rPr lang="en-US" sz="2400" dirty="0">
                <a:latin typeface="Verdana" pitchFamily="34" charset="0"/>
              </a:rPr>
              <a:t>  the items in the </a:t>
            </a:r>
            <a:r>
              <a:rPr lang="en-US" sz="2400" dirty="0" smtClean="0">
                <a:latin typeface="Verdana" pitchFamily="34" charset="0"/>
              </a:rPr>
              <a:t>district’s </a:t>
            </a:r>
            <a:r>
              <a:rPr lang="en-US" sz="2400" dirty="0">
                <a:latin typeface="Verdana" pitchFamily="34" charset="0"/>
              </a:rPr>
              <a:t>interim assessments.</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additive="base">
                                        <p:cTn id="7" dur="500" fill="hold"/>
                                        <p:tgtEl>
                                          <p:spTgt spid="167941"/>
                                        </p:tgtEl>
                                        <p:attrNameLst>
                                          <p:attrName>ppt_x</p:attrName>
                                        </p:attrNameLst>
                                      </p:cBhvr>
                                      <p:tavLst>
                                        <p:tav tm="0">
                                          <p:val>
                                            <p:strVal val="0-#ppt_w/2"/>
                                          </p:val>
                                        </p:tav>
                                        <p:tav tm="100000">
                                          <p:val>
                                            <p:strVal val="#ppt_x"/>
                                          </p:val>
                                        </p:tav>
                                      </p:tavLst>
                                    </p:anim>
                                    <p:anim calcmode="lin" valueType="num">
                                      <p:cBhvr additive="base">
                                        <p:cTn id="8" dur="500" fill="hold"/>
                                        <p:tgtEl>
                                          <p:spTgt spid="1679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7942"/>
                                        </p:tgtEl>
                                        <p:attrNameLst>
                                          <p:attrName>style.visibility</p:attrName>
                                        </p:attrNameLst>
                                      </p:cBhvr>
                                      <p:to>
                                        <p:strVal val="visible"/>
                                      </p:to>
                                    </p:set>
                                    <p:anim calcmode="lin" valueType="num">
                                      <p:cBhvr additive="base">
                                        <p:cTn id="13" dur="500" fill="hold"/>
                                        <p:tgtEl>
                                          <p:spTgt spid="167942"/>
                                        </p:tgtEl>
                                        <p:attrNameLst>
                                          <p:attrName>ppt_x</p:attrName>
                                        </p:attrNameLst>
                                      </p:cBhvr>
                                      <p:tavLst>
                                        <p:tav tm="0">
                                          <p:val>
                                            <p:strVal val="0-#ppt_w/2"/>
                                          </p:val>
                                        </p:tav>
                                        <p:tav tm="100000">
                                          <p:val>
                                            <p:strVal val="#ppt_x"/>
                                          </p:val>
                                        </p:tav>
                                      </p:tavLst>
                                    </p:anim>
                                    <p:anim calcmode="lin" valueType="num">
                                      <p:cBhvr additive="base">
                                        <p:cTn id="14" dur="500" fill="hold"/>
                                        <p:tgtEl>
                                          <p:spTgt spid="1679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7943"/>
                                        </p:tgtEl>
                                        <p:attrNameLst>
                                          <p:attrName>style.visibility</p:attrName>
                                        </p:attrNameLst>
                                      </p:cBhvr>
                                      <p:to>
                                        <p:strVal val="visible"/>
                                      </p:to>
                                    </p:set>
                                    <p:anim calcmode="lin" valueType="num">
                                      <p:cBhvr additive="base">
                                        <p:cTn id="19" dur="500" fill="hold"/>
                                        <p:tgtEl>
                                          <p:spTgt spid="167943"/>
                                        </p:tgtEl>
                                        <p:attrNameLst>
                                          <p:attrName>ppt_x</p:attrName>
                                        </p:attrNameLst>
                                      </p:cBhvr>
                                      <p:tavLst>
                                        <p:tav tm="0">
                                          <p:val>
                                            <p:strVal val="0-#ppt_w/2"/>
                                          </p:val>
                                        </p:tav>
                                        <p:tav tm="100000">
                                          <p:val>
                                            <p:strVal val="#ppt_x"/>
                                          </p:val>
                                        </p:tav>
                                      </p:tavLst>
                                    </p:anim>
                                    <p:anim calcmode="lin" valueType="num">
                                      <p:cBhvr additive="base">
                                        <p:cTn id="20" dur="500" fill="hold"/>
                                        <p:tgtEl>
                                          <p:spTgt spid="16794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7944"/>
                                        </p:tgtEl>
                                        <p:attrNameLst>
                                          <p:attrName>style.visibility</p:attrName>
                                        </p:attrNameLst>
                                      </p:cBhvr>
                                      <p:to>
                                        <p:strVal val="visible"/>
                                      </p:to>
                                    </p:set>
                                    <p:anim calcmode="lin" valueType="num">
                                      <p:cBhvr additive="base">
                                        <p:cTn id="25" dur="500" fill="hold"/>
                                        <p:tgtEl>
                                          <p:spTgt spid="167944"/>
                                        </p:tgtEl>
                                        <p:attrNameLst>
                                          <p:attrName>ppt_x</p:attrName>
                                        </p:attrNameLst>
                                      </p:cBhvr>
                                      <p:tavLst>
                                        <p:tav tm="0">
                                          <p:val>
                                            <p:strVal val="0-#ppt_w/2"/>
                                          </p:val>
                                        </p:tav>
                                        <p:tav tm="100000">
                                          <p:val>
                                            <p:strVal val="#ppt_x"/>
                                          </p:val>
                                        </p:tav>
                                      </p:tavLst>
                                    </p:anim>
                                    <p:anim calcmode="lin" valueType="num">
                                      <p:cBhvr additive="base">
                                        <p:cTn id="26" dur="500" fill="hold"/>
                                        <p:tgtEl>
                                          <p:spTgt spid="16794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7945"/>
                                        </p:tgtEl>
                                        <p:attrNameLst>
                                          <p:attrName>style.visibility</p:attrName>
                                        </p:attrNameLst>
                                      </p:cBhvr>
                                      <p:to>
                                        <p:strVal val="visible"/>
                                      </p:to>
                                    </p:set>
                                    <p:anim calcmode="lin" valueType="num">
                                      <p:cBhvr additive="base">
                                        <p:cTn id="31" dur="500" fill="hold"/>
                                        <p:tgtEl>
                                          <p:spTgt spid="167945"/>
                                        </p:tgtEl>
                                        <p:attrNameLst>
                                          <p:attrName>ppt_x</p:attrName>
                                        </p:attrNameLst>
                                      </p:cBhvr>
                                      <p:tavLst>
                                        <p:tav tm="0">
                                          <p:val>
                                            <p:strVal val="0-#ppt_w/2"/>
                                          </p:val>
                                        </p:tav>
                                        <p:tav tm="100000">
                                          <p:val>
                                            <p:strVal val="#ppt_x"/>
                                          </p:val>
                                        </p:tav>
                                      </p:tavLst>
                                    </p:anim>
                                    <p:anim calcmode="lin" valueType="num">
                                      <p:cBhvr additive="base">
                                        <p:cTn id="32" dur="500" fill="hold"/>
                                        <p:tgtEl>
                                          <p:spTgt spid="1679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p:bldP spid="167942" grpId="0"/>
      <p:bldP spid="167943" grpId="0"/>
      <p:bldP spid="167944" grpId="0"/>
      <p:bldP spid="1679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600200" y="914400"/>
            <a:ext cx="5181600" cy="538163"/>
          </a:xfrm>
          <a:prstGeom prst="rect">
            <a:avLst/>
          </a:prstGeom>
          <a:noFill/>
          <a:ln w="19050">
            <a:solidFill>
              <a:schemeClr val="tx1"/>
            </a:solidFill>
            <a:miter lim="800000"/>
            <a:headEnd/>
            <a:tailEnd/>
          </a:ln>
        </p:spPr>
        <p:txBody>
          <a:bodyPr>
            <a:spAutoFit/>
          </a:bodyPr>
          <a:lstStyle/>
          <a:p>
            <a:pPr>
              <a:spcBef>
                <a:spcPct val="50000"/>
              </a:spcBef>
            </a:pPr>
            <a:r>
              <a:rPr lang="en-US" sz="2800" b="1" dirty="0">
                <a:latin typeface="Verdana" pitchFamily="34" charset="0"/>
              </a:rPr>
              <a:t>Improved Achievement</a:t>
            </a:r>
          </a:p>
        </p:txBody>
      </p:sp>
      <p:sp>
        <p:nvSpPr>
          <p:cNvPr id="115716" name="Text Box 4"/>
          <p:cNvSpPr txBox="1">
            <a:spLocks noChangeArrowheads="1"/>
          </p:cNvSpPr>
          <p:nvPr/>
        </p:nvSpPr>
        <p:spPr bwMode="auto">
          <a:xfrm>
            <a:off x="457200" y="2346325"/>
            <a:ext cx="8077200" cy="701675"/>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dirty="0">
                <a:latin typeface="Verdana" pitchFamily="34" charset="0"/>
              </a:rPr>
              <a:t>Identified clear standards for each grade level (</a:t>
            </a:r>
            <a:r>
              <a:rPr lang="en-US" b="1" dirty="0">
                <a:solidFill>
                  <a:srgbClr val="800000"/>
                </a:solidFill>
                <a:latin typeface="Verdana" pitchFamily="34" charset="0"/>
              </a:rPr>
              <a:t>Content Standards</a:t>
            </a:r>
            <a:r>
              <a:rPr lang="en-US" dirty="0">
                <a:latin typeface="Verdana" pitchFamily="34" charset="0"/>
              </a:rPr>
              <a:t>).</a:t>
            </a:r>
          </a:p>
        </p:txBody>
      </p:sp>
      <p:sp>
        <p:nvSpPr>
          <p:cNvPr id="115717" name="Text Box 5"/>
          <p:cNvSpPr txBox="1">
            <a:spLocks noChangeArrowheads="1"/>
          </p:cNvSpPr>
          <p:nvPr/>
        </p:nvSpPr>
        <p:spPr bwMode="auto">
          <a:xfrm>
            <a:off x="457200" y="3184525"/>
            <a:ext cx="8077200" cy="701675"/>
          </a:xfrm>
          <a:prstGeom prst="rect">
            <a:avLst/>
          </a:prstGeom>
          <a:noFill/>
          <a:ln w="9525">
            <a:noFill/>
            <a:miter lim="800000"/>
            <a:headEnd/>
            <a:tailEnd/>
          </a:ln>
        </p:spPr>
        <p:txBody>
          <a:bodyPr>
            <a:spAutoFit/>
          </a:bodyPr>
          <a:lstStyle/>
          <a:p>
            <a:pPr marL="457200" indent="-457200">
              <a:spcBef>
                <a:spcPct val="50000"/>
              </a:spcBef>
            </a:pPr>
            <a:r>
              <a:rPr lang="en-US" dirty="0">
                <a:latin typeface="Verdana" pitchFamily="34" charset="0"/>
              </a:rPr>
              <a:t>2. Established a calendar for teaching and intermittently assessing these standards (</a:t>
            </a:r>
            <a:r>
              <a:rPr lang="en-US" b="1" dirty="0">
                <a:solidFill>
                  <a:srgbClr val="800000"/>
                </a:solidFill>
                <a:latin typeface="Verdana" pitchFamily="34" charset="0"/>
              </a:rPr>
              <a:t>Pacing</a:t>
            </a:r>
            <a:r>
              <a:rPr lang="en-US" dirty="0">
                <a:latin typeface="Verdana" pitchFamily="34" charset="0"/>
              </a:rPr>
              <a:t>).</a:t>
            </a:r>
          </a:p>
        </p:txBody>
      </p:sp>
      <p:sp>
        <p:nvSpPr>
          <p:cNvPr id="115718" name="Text Box 6"/>
          <p:cNvSpPr txBox="1">
            <a:spLocks noChangeArrowheads="1"/>
          </p:cNvSpPr>
          <p:nvPr/>
        </p:nvSpPr>
        <p:spPr bwMode="auto">
          <a:xfrm>
            <a:off x="457200" y="3946525"/>
            <a:ext cx="8077200" cy="701675"/>
          </a:xfrm>
          <a:prstGeom prst="rect">
            <a:avLst/>
          </a:prstGeom>
          <a:noFill/>
          <a:ln w="9525">
            <a:noFill/>
            <a:miter lim="800000"/>
            <a:headEnd/>
            <a:tailEnd/>
          </a:ln>
        </p:spPr>
        <p:txBody>
          <a:bodyPr>
            <a:spAutoFit/>
          </a:bodyPr>
          <a:lstStyle/>
          <a:p>
            <a:pPr marL="457200" indent="-457200">
              <a:spcBef>
                <a:spcPct val="50000"/>
              </a:spcBef>
            </a:pPr>
            <a:r>
              <a:rPr lang="en-US" dirty="0">
                <a:latin typeface="Verdana" pitchFamily="34" charset="0"/>
              </a:rPr>
              <a:t>3. Compiled useful data (</a:t>
            </a:r>
            <a:r>
              <a:rPr lang="en-US" b="1" dirty="0">
                <a:solidFill>
                  <a:srgbClr val="800000"/>
                </a:solidFill>
                <a:latin typeface="Verdana" pitchFamily="34" charset="0"/>
              </a:rPr>
              <a:t>Classroom Data and Interim Assessments</a:t>
            </a:r>
            <a:r>
              <a:rPr lang="en-US" dirty="0">
                <a:latin typeface="Verdana" pitchFamily="34" charset="0"/>
              </a:rPr>
              <a:t>).</a:t>
            </a:r>
          </a:p>
        </p:txBody>
      </p:sp>
      <p:sp>
        <p:nvSpPr>
          <p:cNvPr id="115719" name="Text Box 7"/>
          <p:cNvSpPr txBox="1">
            <a:spLocks noChangeArrowheads="1"/>
          </p:cNvSpPr>
          <p:nvPr/>
        </p:nvSpPr>
        <p:spPr bwMode="auto">
          <a:xfrm>
            <a:off x="457200" y="5775325"/>
            <a:ext cx="8077200" cy="1006475"/>
          </a:xfrm>
          <a:prstGeom prst="rect">
            <a:avLst/>
          </a:prstGeom>
          <a:noFill/>
          <a:ln w="9525">
            <a:noFill/>
            <a:miter lim="800000"/>
            <a:headEnd/>
            <a:tailEnd/>
          </a:ln>
        </p:spPr>
        <p:txBody>
          <a:bodyPr>
            <a:spAutoFit/>
          </a:bodyPr>
          <a:lstStyle/>
          <a:p>
            <a:pPr marL="457200" indent="-457200">
              <a:spcBef>
                <a:spcPct val="50000"/>
              </a:spcBef>
            </a:pPr>
            <a:r>
              <a:rPr lang="en-US" dirty="0">
                <a:latin typeface="Verdana" pitchFamily="34" charset="0"/>
              </a:rPr>
              <a:t>5. Reviewed all school </a:t>
            </a:r>
            <a:r>
              <a:rPr lang="en-US" b="1" dirty="0">
                <a:latin typeface="Verdana" pitchFamily="34" charset="0"/>
              </a:rPr>
              <a:t>programs</a:t>
            </a:r>
            <a:r>
              <a:rPr lang="en-US" dirty="0">
                <a:latin typeface="Verdana" pitchFamily="34" charset="0"/>
              </a:rPr>
              <a:t> and </a:t>
            </a:r>
            <a:r>
              <a:rPr lang="en-US" b="1" dirty="0">
                <a:latin typeface="Verdana" pitchFamily="34" charset="0"/>
              </a:rPr>
              <a:t>practices</a:t>
            </a:r>
            <a:r>
              <a:rPr lang="en-US" dirty="0">
                <a:latin typeface="Verdana" pitchFamily="34" charset="0"/>
              </a:rPr>
              <a:t> based on their impact on student achievement (</a:t>
            </a:r>
            <a:r>
              <a:rPr lang="en-US" b="1" dirty="0">
                <a:solidFill>
                  <a:srgbClr val="800000"/>
                </a:solidFill>
                <a:latin typeface="Verdana" pitchFamily="34" charset="0"/>
              </a:rPr>
              <a:t>Interventions and </a:t>
            </a:r>
            <a:r>
              <a:rPr lang="en-US" b="1" dirty="0" smtClean="0">
                <a:solidFill>
                  <a:srgbClr val="800000"/>
                </a:solidFill>
                <a:latin typeface="Verdana" pitchFamily="34" charset="0"/>
              </a:rPr>
              <a:t>Planning</a:t>
            </a:r>
            <a:r>
              <a:rPr lang="en-US" dirty="0">
                <a:latin typeface="Verdana" pitchFamily="34" charset="0"/>
              </a:rPr>
              <a:t>).  </a:t>
            </a:r>
          </a:p>
        </p:txBody>
      </p:sp>
      <p:sp>
        <p:nvSpPr>
          <p:cNvPr id="115720" name="Text Box 8"/>
          <p:cNvSpPr txBox="1">
            <a:spLocks noChangeArrowheads="1"/>
          </p:cNvSpPr>
          <p:nvPr/>
        </p:nvSpPr>
        <p:spPr bwMode="auto">
          <a:xfrm>
            <a:off x="457200" y="1600200"/>
            <a:ext cx="8077200" cy="701675"/>
          </a:xfrm>
          <a:prstGeom prst="rect">
            <a:avLst/>
          </a:prstGeom>
          <a:noFill/>
          <a:ln w="9525">
            <a:noFill/>
            <a:miter lim="800000"/>
            <a:headEnd/>
            <a:tailEnd/>
          </a:ln>
        </p:spPr>
        <p:txBody>
          <a:bodyPr>
            <a:spAutoFit/>
          </a:bodyPr>
          <a:lstStyle/>
          <a:p>
            <a:pPr marL="457200" indent="-457200">
              <a:spcBef>
                <a:spcPct val="50000"/>
              </a:spcBef>
            </a:pPr>
            <a:r>
              <a:rPr lang="en-US" i="1" dirty="0">
                <a:latin typeface="Verdana" pitchFamily="34" charset="0"/>
              </a:rPr>
              <a:t>Schools in which student achievement improved made </a:t>
            </a:r>
            <a:r>
              <a:rPr lang="en-US" i="1" u="sng" dirty="0">
                <a:latin typeface="Verdana" pitchFamily="34" charset="0"/>
              </a:rPr>
              <a:t>five</a:t>
            </a:r>
            <a:r>
              <a:rPr lang="en-US" i="1" dirty="0">
                <a:latin typeface="Verdana" pitchFamily="34" charset="0"/>
              </a:rPr>
              <a:t> basic changes.</a:t>
            </a:r>
            <a:r>
              <a:rPr lang="en-US" dirty="0">
                <a:latin typeface="Arial" charset="0"/>
              </a:rPr>
              <a:t>:</a:t>
            </a:r>
          </a:p>
        </p:txBody>
      </p:sp>
      <p:sp>
        <p:nvSpPr>
          <p:cNvPr id="115721" name="Text Box 9"/>
          <p:cNvSpPr txBox="1">
            <a:spLocks noChangeArrowheads="1"/>
          </p:cNvSpPr>
          <p:nvPr/>
        </p:nvSpPr>
        <p:spPr bwMode="auto">
          <a:xfrm>
            <a:off x="457200" y="4648200"/>
            <a:ext cx="8077200" cy="1015663"/>
          </a:xfrm>
          <a:prstGeom prst="rect">
            <a:avLst/>
          </a:prstGeom>
          <a:noFill/>
          <a:ln w="9525">
            <a:noFill/>
            <a:miter lim="800000"/>
            <a:headEnd/>
            <a:tailEnd/>
          </a:ln>
        </p:spPr>
        <p:txBody>
          <a:bodyPr>
            <a:spAutoFit/>
          </a:bodyPr>
          <a:lstStyle/>
          <a:p>
            <a:pPr marL="457200" indent="-457200">
              <a:spcBef>
                <a:spcPct val="50000"/>
              </a:spcBef>
            </a:pPr>
            <a:r>
              <a:rPr lang="en-US" dirty="0">
                <a:latin typeface="Verdana" pitchFamily="34" charset="0"/>
              </a:rPr>
              <a:t>4. Provided time for teachers to review student achievement data, and used the data to plan instruction and interventions </a:t>
            </a:r>
            <a:r>
              <a:rPr lang="en-US" dirty="0" smtClean="0">
                <a:latin typeface="Verdana" pitchFamily="34" charset="0"/>
              </a:rPr>
              <a:t>(</a:t>
            </a:r>
            <a:r>
              <a:rPr lang="en-US" b="1" dirty="0" smtClean="0">
                <a:solidFill>
                  <a:srgbClr val="800000"/>
                </a:solidFill>
                <a:latin typeface="Verdana" pitchFamily="34" charset="0"/>
              </a:rPr>
              <a:t>PLC’s</a:t>
            </a:r>
            <a:r>
              <a:rPr lang="en-US" dirty="0" smtClean="0">
                <a:latin typeface="Verdana" pitchFamily="34" charset="0"/>
              </a:rPr>
              <a:t> </a:t>
            </a:r>
            <a:r>
              <a:rPr lang="en-US" b="1" dirty="0" smtClean="0">
                <a:solidFill>
                  <a:srgbClr val="800000"/>
                </a:solidFill>
                <a:latin typeface="Verdana" pitchFamily="34" charset="0"/>
              </a:rPr>
              <a:t>Collaborative Time</a:t>
            </a:r>
            <a:r>
              <a:rPr lang="en-US" dirty="0">
                <a:latin typeface="Verdana" pitchFamily="34" charset="0"/>
              </a:rPr>
              <a:t>). </a:t>
            </a:r>
          </a:p>
        </p:txBody>
      </p:sp>
      <p:pic>
        <p:nvPicPr>
          <p:cNvPr id="8201" name="Picture 11"/>
          <p:cNvPicPr>
            <a:picLocks noChangeAspect="1" noChangeArrowheads="1"/>
          </p:cNvPicPr>
          <p:nvPr/>
        </p:nvPicPr>
        <p:blipFill>
          <a:blip r:embed="rId3" cstate="print"/>
          <a:srcRect/>
          <a:stretch>
            <a:fillRect/>
          </a:stretch>
        </p:blipFill>
        <p:spPr bwMode="auto">
          <a:xfrm>
            <a:off x="228600" y="152400"/>
            <a:ext cx="8686800" cy="676275"/>
          </a:xfrm>
          <a:prstGeom prst="rect">
            <a:avLst/>
          </a:prstGeom>
          <a:noFill/>
          <a:ln w="25400">
            <a:solidFill>
              <a:schemeClr val="tx1"/>
            </a:solid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57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15716"/>
                                        </p:tgtEl>
                                        <p:attrNameLst>
                                          <p:attrName>style.visibility</p:attrName>
                                        </p:attrNameLst>
                                      </p:cBhvr>
                                      <p:to>
                                        <p:strVal val="visible"/>
                                      </p:to>
                                    </p:set>
                                    <p:animEffect transition="in" filter="box(in)">
                                      <p:cBhvr>
                                        <p:cTn id="11" dur="500"/>
                                        <p:tgtEl>
                                          <p:spTgt spid="11571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5717"/>
                                        </p:tgtEl>
                                        <p:attrNameLst>
                                          <p:attrName>style.visibility</p:attrName>
                                        </p:attrNameLst>
                                      </p:cBhvr>
                                      <p:to>
                                        <p:strVal val="visible"/>
                                      </p:to>
                                    </p:set>
                                    <p:animEffect transition="in" filter="box(in)">
                                      <p:cBhvr>
                                        <p:cTn id="16" dur="500"/>
                                        <p:tgtEl>
                                          <p:spTgt spid="11571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5718"/>
                                        </p:tgtEl>
                                        <p:attrNameLst>
                                          <p:attrName>style.visibility</p:attrName>
                                        </p:attrNameLst>
                                      </p:cBhvr>
                                      <p:to>
                                        <p:strVal val="visible"/>
                                      </p:to>
                                    </p:set>
                                    <p:animEffect transition="in" filter="box(in)">
                                      <p:cBhvr>
                                        <p:cTn id="21" dur="500"/>
                                        <p:tgtEl>
                                          <p:spTgt spid="11571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15721"/>
                                        </p:tgtEl>
                                        <p:attrNameLst>
                                          <p:attrName>style.visibility</p:attrName>
                                        </p:attrNameLst>
                                      </p:cBhvr>
                                      <p:to>
                                        <p:strVal val="visible"/>
                                      </p:to>
                                    </p:set>
                                    <p:animEffect transition="in" filter="box(in)">
                                      <p:cBhvr>
                                        <p:cTn id="26" dur="500"/>
                                        <p:tgtEl>
                                          <p:spTgt spid="11572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15719"/>
                                        </p:tgtEl>
                                        <p:attrNameLst>
                                          <p:attrName>style.visibility</p:attrName>
                                        </p:attrNameLst>
                                      </p:cBhvr>
                                      <p:to>
                                        <p:strVal val="visible"/>
                                      </p:to>
                                    </p:set>
                                    <p:animEffect transition="in" filter="box(in)">
                                      <p:cBhvr>
                                        <p:cTn id="31"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17" grpId="0"/>
      <p:bldP spid="115718" grpId="0"/>
      <p:bldP spid="115719" grpId="0"/>
      <p:bldP spid="115720" grpId="0"/>
      <p:bldP spid="1157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762000" y="609600"/>
            <a:ext cx="7543800" cy="457200"/>
          </a:xfrm>
          <a:prstGeom prst="rect">
            <a:avLst/>
          </a:prstGeom>
          <a:noFill/>
          <a:ln w="9525">
            <a:noFill/>
            <a:miter lim="800000"/>
            <a:headEnd/>
            <a:tailEnd/>
          </a:ln>
        </p:spPr>
        <p:txBody>
          <a:bodyPr>
            <a:spAutoFit/>
          </a:bodyPr>
          <a:lstStyle/>
          <a:p>
            <a:pPr>
              <a:spcBef>
                <a:spcPct val="50000"/>
              </a:spcBef>
            </a:pPr>
            <a:endParaRPr lang="en-US" sz="2400" dirty="0"/>
          </a:p>
        </p:txBody>
      </p:sp>
      <p:pic>
        <p:nvPicPr>
          <p:cNvPr id="22531" name="Picture 11"/>
          <p:cNvPicPr>
            <a:picLocks noChangeAspect="1" noChangeArrowheads="1"/>
          </p:cNvPicPr>
          <p:nvPr/>
        </p:nvPicPr>
        <p:blipFill>
          <a:blip r:embed="rId3" cstate="print"/>
          <a:srcRect/>
          <a:stretch>
            <a:fillRect/>
          </a:stretch>
        </p:blipFill>
        <p:spPr bwMode="auto">
          <a:xfrm>
            <a:off x="228600" y="228600"/>
            <a:ext cx="8686800" cy="676275"/>
          </a:xfrm>
          <a:prstGeom prst="rect">
            <a:avLst/>
          </a:prstGeom>
          <a:noFill/>
          <a:ln w="25400">
            <a:solidFill>
              <a:schemeClr val="tx1"/>
            </a:solidFill>
            <a:miter lim="800000"/>
            <a:headEnd/>
            <a:tailEnd/>
          </a:ln>
        </p:spPr>
      </p:pic>
      <p:sp>
        <p:nvSpPr>
          <p:cNvPr id="22532" name="Text Box 12"/>
          <p:cNvSpPr txBox="1">
            <a:spLocks noChangeArrowheads="1"/>
          </p:cNvSpPr>
          <p:nvPr/>
        </p:nvSpPr>
        <p:spPr bwMode="auto">
          <a:xfrm>
            <a:off x="914400" y="2667000"/>
            <a:ext cx="7315200" cy="2289175"/>
          </a:xfrm>
          <a:prstGeom prst="rect">
            <a:avLst/>
          </a:prstGeom>
          <a:noFill/>
          <a:ln w="9525">
            <a:noFill/>
            <a:miter lim="800000"/>
            <a:headEnd/>
            <a:tailEnd/>
          </a:ln>
        </p:spPr>
        <p:txBody>
          <a:bodyPr>
            <a:spAutoFit/>
          </a:bodyPr>
          <a:lstStyle/>
          <a:p>
            <a:pPr>
              <a:spcBef>
                <a:spcPct val="50000"/>
              </a:spcBef>
            </a:pPr>
            <a:r>
              <a:rPr lang="en-US" sz="3600" b="1" i="1" dirty="0"/>
              <a:t>The quality of student achievement data is only as good as the quality of the assessments used to produce that data.</a:t>
            </a:r>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Objectives for today</a:t>
            </a:r>
            <a:endParaRPr lang="en-US" dirty="0"/>
          </a:p>
        </p:txBody>
      </p:sp>
      <p:sp>
        <p:nvSpPr>
          <p:cNvPr id="3" name="TextBox 2"/>
          <p:cNvSpPr txBox="1"/>
          <p:nvPr/>
        </p:nvSpPr>
        <p:spPr>
          <a:xfrm>
            <a:off x="533400" y="1225689"/>
            <a:ext cx="8153400" cy="5632311"/>
          </a:xfrm>
          <a:prstGeom prst="rect">
            <a:avLst/>
          </a:prstGeom>
          <a:noFill/>
        </p:spPr>
        <p:txBody>
          <a:bodyPr wrap="square" rtlCol="0">
            <a:spAutoFit/>
          </a:bodyPr>
          <a:lstStyle/>
          <a:p>
            <a:pPr>
              <a:buFont typeface="Wingdings" pitchFamily="2" charset="2"/>
              <a:buChar char="Ø"/>
            </a:pPr>
            <a:r>
              <a:rPr lang="en-US" dirty="0" smtClean="0"/>
              <a:t>Examine the role of Formative Assessments in Professional Learning </a:t>
            </a:r>
          </a:p>
          <a:p>
            <a:r>
              <a:rPr lang="en-US" dirty="0" smtClean="0"/>
              <a:t>     Communities (PLC’s) &amp; Response to Intervention (RTI)</a:t>
            </a:r>
          </a:p>
          <a:p>
            <a:endParaRPr lang="en-US" dirty="0" smtClean="0"/>
          </a:p>
          <a:p>
            <a:pPr>
              <a:buFont typeface="Wingdings" pitchFamily="2" charset="2"/>
              <a:buChar char="Ø"/>
            </a:pPr>
            <a:r>
              <a:rPr lang="en-US" dirty="0" smtClean="0"/>
              <a:t>Examine one protocol for formative assessment data analysis</a:t>
            </a:r>
          </a:p>
          <a:p>
            <a:pPr>
              <a:buFont typeface="Wingdings" pitchFamily="2" charset="2"/>
              <a:buChar char="Ø"/>
            </a:pPr>
            <a:endParaRPr lang="en-US" dirty="0" smtClean="0"/>
          </a:p>
          <a:p>
            <a:pPr>
              <a:buFont typeface="Wingdings" pitchFamily="2" charset="2"/>
              <a:buChar char="Ø"/>
            </a:pPr>
            <a:r>
              <a:rPr lang="en-US" dirty="0" smtClean="0"/>
              <a:t>You will leave this workshop today with:</a:t>
            </a:r>
          </a:p>
          <a:p>
            <a:pPr lvl="1">
              <a:buFont typeface="Wingdings" pitchFamily="2" charset="2"/>
              <a:buChar char="v"/>
            </a:pPr>
            <a:r>
              <a:rPr lang="en-US" dirty="0" smtClean="0"/>
              <a:t> a high quality formative assessment, and </a:t>
            </a:r>
          </a:p>
          <a:p>
            <a:pPr lvl="1">
              <a:buFont typeface="Wingdings" pitchFamily="2" charset="2"/>
              <a:buChar char="v"/>
            </a:pPr>
            <a:r>
              <a:rPr lang="en-US" dirty="0" smtClean="0"/>
              <a:t> the skills necessary to assist others in your district in development of   </a:t>
            </a:r>
          </a:p>
          <a:p>
            <a:pPr lvl="1"/>
            <a:r>
              <a:rPr lang="en-US" dirty="0" smtClean="0"/>
              <a:t>      high quality formative assessments</a:t>
            </a:r>
          </a:p>
          <a:p>
            <a:pPr lvl="1"/>
            <a:endParaRPr lang="en-US" dirty="0" smtClean="0"/>
          </a:p>
          <a:p>
            <a:pPr>
              <a:buFont typeface="Wingdings" pitchFamily="2" charset="2"/>
              <a:buChar char="Ø"/>
            </a:pPr>
            <a:r>
              <a:rPr lang="en-US" dirty="0" smtClean="0"/>
              <a:t>We will have answered the questions:</a:t>
            </a:r>
          </a:p>
          <a:p>
            <a:pPr lvl="1">
              <a:buFont typeface="Wingdings" pitchFamily="2" charset="2"/>
              <a:buChar char="v"/>
            </a:pPr>
            <a:r>
              <a:rPr lang="en-US" dirty="0" smtClean="0"/>
              <a:t>What constitutes a highly effective formative assessment?</a:t>
            </a:r>
          </a:p>
          <a:p>
            <a:pPr lvl="1">
              <a:buFont typeface="Wingdings" pitchFamily="2" charset="2"/>
              <a:buChar char="v"/>
            </a:pPr>
            <a:r>
              <a:rPr lang="en-US" dirty="0" smtClean="0"/>
              <a:t>How does Datawise facilitate the effective use of formative assessment </a:t>
            </a:r>
          </a:p>
          <a:p>
            <a:pPr lvl="1"/>
            <a:r>
              <a:rPr lang="en-US" dirty="0" smtClean="0"/>
              <a:t>    data?</a:t>
            </a:r>
          </a:p>
          <a:p>
            <a:pPr lvl="1">
              <a:buFont typeface="Wingdings" pitchFamily="2" charset="2"/>
              <a:buChar char="v"/>
            </a:pPr>
            <a:r>
              <a:rPr lang="en-US" dirty="0" smtClean="0"/>
              <a:t>What constitutes a highly effective &amp; efficient Intervention?</a:t>
            </a:r>
          </a:p>
          <a:p>
            <a:pPr lvl="1"/>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left)">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wipe(left)">
                                      <p:cBhvr>
                                        <p:cTn id="45" dur="500"/>
                                        <p:tgtEl>
                                          <p:spTgt spid="3">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wipe(left)">
                                      <p:cBhvr>
                                        <p:cTn id="50" dur="500"/>
                                        <p:tgtEl>
                                          <p:spTgt spid="3">
                                            <p:txEl>
                                              <p:pRg st="12" end="12"/>
                                            </p:tx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wipe(left)">
                                      <p:cBhvr>
                                        <p:cTn id="54" dur="500"/>
                                        <p:tgtEl>
                                          <p:spTgt spid="3">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wipe(left)">
                                      <p:cBhvr>
                                        <p:cTn id="5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09600" y="1905000"/>
            <a:ext cx="7848600" cy="830997"/>
          </a:xfrm>
          <a:prstGeom prst="rect">
            <a:avLst/>
          </a:prstGeom>
          <a:noFill/>
          <a:ln w="9525">
            <a:noFill/>
            <a:miter lim="800000"/>
            <a:headEnd/>
            <a:tailEnd/>
          </a:ln>
        </p:spPr>
        <p:txBody>
          <a:bodyPr>
            <a:spAutoFit/>
          </a:bodyPr>
          <a:lstStyle/>
          <a:p>
            <a:pPr>
              <a:spcBef>
                <a:spcPct val="20000"/>
              </a:spcBef>
              <a:buFont typeface="Wingdings" pitchFamily="2" charset="2"/>
              <a:buChar char="ü"/>
              <a:tabLst>
                <a:tab pos="233363" algn="l"/>
              </a:tabLst>
            </a:pPr>
            <a:r>
              <a:rPr lang="en-US" sz="2400" dirty="0">
                <a:latin typeface="Arial" charset="0"/>
                <a:cs typeface="Arial" charset="0"/>
              </a:rPr>
              <a:t>Assessment items are </a:t>
            </a:r>
            <a:r>
              <a:rPr lang="en-US" sz="2400" b="1" i="1" u="sng" dirty="0">
                <a:latin typeface="Arial" charset="0"/>
                <a:cs typeface="Arial" charset="0"/>
              </a:rPr>
              <a:t>closely</a:t>
            </a:r>
            <a:r>
              <a:rPr lang="en-US" sz="2400" dirty="0">
                <a:latin typeface="Arial" charset="0"/>
                <a:cs typeface="Arial" charset="0"/>
              </a:rPr>
              <a:t> aligned to a specific                                            	Content </a:t>
            </a:r>
            <a:r>
              <a:rPr lang="en-US" sz="2400" dirty="0" smtClean="0">
                <a:latin typeface="Arial" charset="0"/>
                <a:cs typeface="Arial" charset="0"/>
              </a:rPr>
              <a:t>Standard in content, rigor, and DOK</a:t>
            </a:r>
            <a:endParaRPr lang="en-US" sz="2400" dirty="0">
              <a:latin typeface="Arial" charset="0"/>
              <a:cs typeface="Arial" charset="0"/>
            </a:endParaRPr>
          </a:p>
        </p:txBody>
      </p:sp>
      <p:sp>
        <p:nvSpPr>
          <p:cNvPr id="25603" name="Text Box 3"/>
          <p:cNvSpPr txBox="1">
            <a:spLocks noChangeArrowheads="1"/>
          </p:cNvSpPr>
          <p:nvPr/>
        </p:nvSpPr>
        <p:spPr bwMode="auto">
          <a:xfrm>
            <a:off x="762000" y="609600"/>
            <a:ext cx="75438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25604" name="Text Box 5"/>
          <p:cNvSpPr txBox="1">
            <a:spLocks noChangeArrowheads="1"/>
          </p:cNvSpPr>
          <p:nvPr/>
        </p:nvSpPr>
        <p:spPr bwMode="auto">
          <a:xfrm>
            <a:off x="304800" y="1066800"/>
            <a:ext cx="8382000" cy="830997"/>
          </a:xfrm>
          <a:prstGeom prst="rect">
            <a:avLst/>
          </a:prstGeom>
          <a:noFill/>
          <a:ln w="9525">
            <a:noFill/>
            <a:miter lim="800000"/>
            <a:headEnd/>
            <a:tailEnd/>
          </a:ln>
        </p:spPr>
        <p:txBody>
          <a:bodyPr>
            <a:spAutoFit/>
          </a:bodyPr>
          <a:lstStyle/>
          <a:p>
            <a:pPr>
              <a:spcBef>
                <a:spcPct val="50000"/>
              </a:spcBef>
            </a:pPr>
            <a:r>
              <a:rPr lang="en-US" sz="2400" b="1" dirty="0">
                <a:latin typeface="Arial" charset="0"/>
              </a:rPr>
              <a:t>What are some critical attributes of a high quality </a:t>
            </a:r>
            <a:r>
              <a:rPr lang="en-US" sz="2400" b="1" dirty="0" smtClean="0">
                <a:latin typeface="Arial" charset="0"/>
              </a:rPr>
              <a:t>assessment item?</a:t>
            </a:r>
            <a:endParaRPr lang="en-US" sz="2400" b="1" dirty="0">
              <a:latin typeface="Arial" charset="0"/>
            </a:endParaRPr>
          </a:p>
        </p:txBody>
      </p:sp>
      <p:sp>
        <p:nvSpPr>
          <p:cNvPr id="71687" name="Text Box 7"/>
          <p:cNvSpPr txBox="1">
            <a:spLocks noChangeArrowheads="1"/>
          </p:cNvSpPr>
          <p:nvPr/>
        </p:nvSpPr>
        <p:spPr bwMode="auto">
          <a:xfrm>
            <a:off x="609600" y="2692400"/>
            <a:ext cx="7848600" cy="1200329"/>
          </a:xfrm>
          <a:prstGeom prst="rect">
            <a:avLst/>
          </a:prstGeom>
          <a:noFill/>
          <a:ln w="9525">
            <a:noFill/>
            <a:miter lim="800000"/>
            <a:headEnd/>
            <a:tailEnd/>
          </a:ln>
        </p:spPr>
        <p:txBody>
          <a:bodyPr>
            <a:spAutoFit/>
          </a:bodyPr>
          <a:lstStyle/>
          <a:p>
            <a:pPr>
              <a:spcBef>
                <a:spcPct val="20000"/>
              </a:spcBef>
              <a:buFont typeface="Wingdings" pitchFamily="2" charset="2"/>
              <a:buChar char="ü"/>
              <a:tabLst>
                <a:tab pos="233363" algn="l"/>
              </a:tabLst>
            </a:pPr>
            <a:r>
              <a:rPr lang="en-US" sz="2400" dirty="0" smtClean="0">
                <a:latin typeface="Arial" charset="0"/>
              </a:rPr>
              <a:t>Determine whether Selected Response or Constructed         	Response items best measure student learning to a 	specific Content Standard </a:t>
            </a:r>
            <a:endParaRPr lang="en-US" sz="2400" dirty="0">
              <a:latin typeface="Arial" charset="0"/>
            </a:endParaRPr>
          </a:p>
        </p:txBody>
      </p:sp>
      <p:sp>
        <p:nvSpPr>
          <p:cNvPr id="71688" name="Text Box 8"/>
          <p:cNvSpPr txBox="1">
            <a:spLocks noChangeArrowheads="1"/>
          </p:cNvSpPr>
          <p:nvPr/>
        </p:nvSpPr>
        <p:spPr bwMode="auto">
          <a:xfrm>
            <a:off x="609600" y="3886200"/>
            <a:ext cx="7848600" cy="1200329"/>
          </a:xfrm>
          <a:prstGeom prst="rect">
            <a:avLst/>
          </a:prstGeom>
          <a:noFill/>
          <a:ln w="9525">
            <a:noFill/>
            <a:miter lim="800000"/>
            <a:headEnd/>
            <a:tailEnd/>
          </a:ln>
        </p:spPr>
        <p:txBody>
          <a:bodyPr>
            <a:spAutoFit/>
          </a:bodyPr>
          <a:lstStyle/>
          <a:p>
            <a:pPr>
              <a:spcBef>
                <a:spcPct val="20000"/>
              </a:spcBef>
              <a:buFont typeface="Wingdings" pitchFamily="2" charset="2"/>
              <a:buChar char="ü"/>
              <a:tabLst>
                <a:tab pos="233363" algn="l"/>
              </a:tabLst>
            </a:pPr>
            <a:r>
              <a:rPr lang="en-US" sz="2400" dirty="0" smtClean="0">
                <a:latin typeface="Arial" charset="0"/>
              </a:rPr>
              <a:t>If a Multiple Choice (MC) item each </a:t>
            </a:r>
            <a:r>
              <a:rPr lang="en-US" sz="2400" b="1" i="1" u="sng" dirty="0">
                <a:latin typeface="Arial" charset="0"/>
              </a:rPr>
              <a:t>distractor</a:t>
            </a:r>
            <a:r>
              <a:rPr lang="en-US" sz="2400" dirty="0">
                <a:latin typeface="Arial" charset="0"/>
              </a:rPr>
              <a:t> in the </a:t>
            </a:r>
            <a:r>
              <a:rPr lang="en-US" sz="2400" dirty="0" smtClean="0">
                <a:latin typeface="Arial" charset="0"/>
              </a:rPr>
              <a:t>	alternatives </a:t>
            </a:r>
            <a:r>
              <a:rPr lang="en-US" sz="2400" dirty="0">
                <a:latin typeface="Arial" charset="0"/>
              </a:rPr>
              <a:t>represents a </a:t>
            </a:r>
            <a:r>
              <a:rPr lang="en-US" sz="2400" dirty="0" smtClean="0">
                <a:latin typeface="Arial" charset="0"/>
              </a:rPr>
              <a:t>commonly </a:t>
            </a:r>
            <a:r>
              <a:rPr lang="en-US" sz="2400" dirty="0">
                <a:latin typeface="Arial" charset="0"/>
              </a:rPr>
              <a:t>held student </a:t>
            </a:r>
            <a:r>
              <a:rPr lang="en-US" sz="2400" dirty="0" smtClean="0">
                <a:latin typeface="Arial" charset="0"/>
              </a:rPr>
              <a:t>	misconception </a:t>
            </a:r>
            <a:r>
              <a:rPr lang="en-US" sz="2400" dirty="0">
                <a:latin typeface="Arial" charset="0"/>
              </a:rPr>
              <a:t>or error.</a:t>
            </a:r>
            <a:endParaRPr lang="en-US" sz="2400" dirty="0">
              <a:latin typeface="Arial" charset="0"/>
              <a:cs typeface="Arial" charset="0"/>
            </a:endParaRPr>
          </a:p>
        </p:txBody>
      </p:sp>
      <p:sp>
        <p:nvSpPr>
          <p:cNvPr id="71689" name="Text Box 9"/>
          <p:cNvSpPr txBox="1">
            <a:spLocks noChangeArrowheads="1"/>
          </p:cNvSpPr>
          <p:nvPr/>
        </p:nvSpPr>
        <p:spPr bwMode="auto">
          <a:xfrm>
            <a:off x="609600" y="5105400"/>
            <a:ext cx="7848600" cy="830997"/>
          </a:xfrm>
          <a:prstGeom prst="rect">
            <a:avLst/>
          </a:prstGeom>
          <a:noFill/>
          <a:ln w="9525">
            <a:noFill/>
            <a:miter lim="800000"/>
            <a:headEnd/>
            <a:tailEnd/>
          </a:ln>
        </p:spPr>
        <p:txBody>
          <a:bodyPr>
            <a:spAutoFit/>
          </a:bodyPr>
          <a:lstStyle/>
          <a:p>
            <a:pPr>
              <a:spcBef>
                <a:spcPct val="20000"/>
              </a:spcBef>
              <a:buFont typeface="Wingdings" pitchFamily="2" charset="2"/>
              <a:buChar char="ü"/>
              <a:tabLst>
                <a:tab pos="233363" algn="l"/>
              </a:tabLst>
            </a:pPr>
            <a:r>
              <a:rPr lang="en-US" sz="2400" dirty="0" smtClean="0">
                <a:latin typeface="Arial" charset="0"/>
              </a:rPr>
              <a:t>If MC the </a:t>
            </a:r>
            <a:r>
              <a:rPr lang="en-US" sz="2400" dirty="0">
                <a:latin typeface="Arial" charset="0"/>
              </a:rPr>
              <a:t>wording in the stem and the alternatives are 	clearly and concisely stated.</a:t>
            </a:r>
          </a:p>
        </p:txBody>
      </p:sp>
      <p:pic>
        <p:nvPicPr>
          <p:cNvPr id="25608" name="Picture 11"/>
          <p:cNvPicPr>
            <a:picLocks noChangeAspect="1" noChangeArrowheads="1"/>
          </p:cNvPicPr>
          <p:nvPr/>
        </p:nvPicPr>
        <p:blipFill>
          <a:blip r:embed="rId3" cstate="print"/>
          <a:srcRect/>
          <a:stretch>
            <a:fillRect/>
          </a:stretch>
        </p:blipFill>
        <p:spPr bwMode="auto">
          <a:xfrm>
            <a:off x="228600" y="228600"/>
            <a:ext cx="8686800" cy="676275"/>
          </a:xfrm>
          <a:prstGeom prst="rect">
            <a:avLst/>
          </a:prstGeom>
          <a:noFill/>
          <a:ln w="25400">
            <a:solidFill>
              <a:schemeClr val="tx1"/>
            </a:solid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checkerboard(across)">
                                      <p:cBhvr>
                                        <p:cTn id="7" dur="5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7"/>
                                        </p:tgtEl>
                                        <p:attrNameLst>
                                          <p:attrName>style.visibility</p:attrName>
                                        </p:attrNameLst>
                                      </p:cBhvr>
                                      <p:to>
                                        <p:strVal val="visible"/>
                                      </p:to>
                                    </p:set>
                                    <p:animEffect transition="in" filter="checkerboard(across)">
                                      <p:cBhvr>
                                        <p:cTn id="12" dur="500"/>
                                        <p:tgtEl>
                                          <p:spTgt spid="7168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688"/>
                                        </p:tgtEl>
                                        <p:attrNameLst>
                                          <p:attrName>style.visibility</p:attrName>
                                        </p:attrNameLst>
                                      </p:cBhvr>
                                      <p:to>
                                        <p:strVal val="visible"/>
                                      </p:to>
                                    </p:set>
                                    <p:animEffect transition="in" filter="checkerboard(across)">
                                      <p:cBhvr>
                                        <p:cTn id="17" dur="500"/>
                                        <p:tgtEl>
                                          <p:spTgt spid="7168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689"/>
                                        </p:tgtEl>
                                        <p:attrNameLst>
                                          <p:attrName>style.visibility</p:attrName>
                                        </p:attrNameLst>
                                      </p:cBhvr>
                                      <p:to>
                                        <p:strVal val="visible"/>
                                      </p:to>
                                    </p:set>
                                    <p:animEffect transition="in" filter="checkerboard(across)">
                                      <p:cBhvr>
                                        <p:cTn id="22" dur="500"/>
                                        <p:tgtEl>
                                          <p:spTgt spid="7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7" grpId="0"/>
      <p:bldP spid="71688" grpId="0"/>
      <p:bldP spid="716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Four Levels of DOK</a:t>
            </a:r>
            <a:br>
              <a:rPr lang="en-US" dirty="0" smtClean="0"/>
            </a:br>
            <a:r>
              <a:rPr lang="en-US" sz="3200" dirty="0" smtClean="0"/>
              <a:t>Depth of Knowledge</a:t>
            </a:r>
            <a:endParaRPr lang="en-US" sz="3200" dirty="0"/>
          </a:p>
        </p:txBody>
      </p:sp>
      <p:sp>
        <p:nvSpPr>
          <p:cNvPr id="3" name="TextBox 2"/>
          <p:cNvSpPr txBox="1"/>
          <p:nvPr/>
        </p:nvSpPr>
        <p:spPr>
          <a:xfrm>
            <a:off x="762000" y="1600200"/>
            <a:ext cx="8153400" cy="4708981"/>
          </a:xfrm>
          <a:prstGeom prst="rect">
            <a:avLst/>
          </a:prstGeom>
          <a:noFill/>
          <a:ln>
            <a:solidFill>
              <a:schemeClr val="tx1"/>
            </a:solidFill>
          </a:ln>
        </p:spPr>
        <p:txBody>
          <a:bodyPr wrap="square" rtlCol="0">
            <a:spAutoFit/>
          </a:bodyPr>
          <a:lstStyle/>
          <a:p>
            <a:endParaRPr lang="en-US" dirty="0" smtClean="0"/>
          </a:p>
          <a:p>
            <a:pPr>
              <a:buFont typeface="Wingdings" pitchFamily="2" charset="2"/>
              <a:buChar char="ü"/>
            </a:pPr>
            <a:r>
              <a:rPr lang="en-US" dirty="0" smtClean="0"/>
              <a:t>Level 1 </a:t>
            </a:r>
            <a:r>
              <a:rPr lang="en-US" u="sng" dirty="0" smtClean="0"/>
              <a:t>Recall</a:t>
            </a:r>
          </a:p>
          <a:p>
            <a:r>
              <a:rPr lang="en-US" dirty="0" smtClean="0"/>
              <a:t>             Recall of a fact, information or procedure</a:t>
            </a:r>
          </a:p>
          <a:p>
            <a:endParaRPr lang="en-US" dirty="0" smtClean="0"/>
          </a:p>
          <a:p>
            <a:pPr>
              <a:buFont typeface="Wingdings" pitchFamily="2" charset="2"/>
              <a:buChar char="ü"/>
            </a:pPr>
            <a:r>
              <a:rPr lang="en-US" dirty="0" smtClean="0"/>
              <a:t>Level 2 </a:t>
            </a:r>
            <a:r>
              <a:rPr lang="en-US" u="sng" dirty="0" smtClean="0"/>
              <a:t>Skill/Concept</a:t>
            </a:r>
          </a:p>
          <a:p>
            <a:r>
              <a:rPr lang="en-US" dirty="0" smtClean="0"/>
              <a:t>             Use information or conceptual knowledge, two or more steps, etc.</a:t>
            </a:r>
          </a:p>
          <a:p>
            <a:endParaRPr lang="en-US" dirty="0" smtClean="0"/>
          </a:p>
          <a:p>
            <a:pPr>
              <a:buFont typeface="Wingdings" pitchFamily="2" charset="2"/>
              <a:buChar char="ü"/>
            </a:pPr>
            <a:r>
              <a:rPr lang="en-US" dirty="0" smtClean="0"/>
              <a:t>Level 3 </a:t>
            </a:r>
            <a:r>
              <a:rPr lang="en-US" u="sng" dirty="0" smtClean="0"/>
              <a:t>Strategic Thinking</a:t>
            </a:r>
          </a:p>
          <a:p>
            <a:r>
              <a:rPr lang="en-US" dirty="0" smtClean="0"/>
              <a:t>           Requires reasoning, developing a plan or sequence of steps,        </a:t>
            </a:r>
          </a:p>
          <a:p>
            <a:r>
              <a:rPr lang="en-US" dirty="0" smtClean="0"/>
              <a:t>             some complexity, more than one possible answer</a:t>
            </a:r>
          </a:p>
          <a:p>
            <a:endParaRPr lang="en-US" dirty="0" smtClean="0"/>
          </a:p>
          <a:p>
            <a:pPr>
              <a:buFont typeface="Wingdings" pitchFamily="2" charset="2"/>
              <a:buChar char="ü"/>
            </a:pPr>
            <a:r>
              <a:rPr lang="en-US" dirty="0" smtClean="0"/>
              <a:t>Level 4 </a:t>
            </a:r>
            <a:r>
              <a:rPr lang="en-US" u="sng" dirty="0" smtClean="0"/>
              <a:t>Extended Thinking</a:t>
            </a:r>
          </a:p>
          <a:p>
            <a:r>
              <a:rPr lang="en-US" dirty="0" smtClean="0"/>
              <a:t>             Requires an investigation, time to think and process multiple                     </a:t>
            </a:r>
          </a:p>
          <a:p>
            <a:r>
              <a:rPr lang="en-US" dirty="0" smtClean="0"/>
              <a:t>             conditions of the problem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wipe(left)">
                                      <p:cBhvr>
                                        <p:cTn id="45" dur="500"/>
                                        <p:tgtEl>
                                          <p:spTgt spid="3">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wipe(left)">
                                      <p:cBhvr>
                                        <p:cTn id="50" dur="500"/>
                                        <p:tgtEl>
                                          <p:spTgt spid="3">
                                            <p:txEl>
                                              <p:pRg st="12" end="12"/>
                                            </p:tx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wipe(left)">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0" y="457200"/>
            <a:ext cx="9133969"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cstate="print"/>
          <a:srcRect/>
          <a:stretch>
            <a:fillRect/>
          </a:stretch>
        </p:blipFill>
        <p:spPr bwMode="auto">
          <a:xfrm>
            <a:off x="1143000" y="228600"/>
            <a:ext cx="6657975" cy="6294634"/>
          </a:xfrm>
          <a:prstGeom prst="rect">
            <a:avLst/>
          </a:prstGeom>
          <a:noFill/>
          <a:ln w="9525">
            <a:noFill/>
            <a:miter lim="800000"/>
            <a:headEnd/>
            <a:tailEnd/>
          </a:ln>
        </p:spPr>
      </p:pic>
      <p:sp>
        <p:nvSpPr>
          <p:cNvPr id="5" name="Pie 4"/>
          <p:cNvSpPr/>
          <p:nvPr/>
        </p:nvSpPr>
        <p:spPr>
          <a:xfrm rot="19046032">
            <a:off x="1383446" y="391941"/>
            <a:ext cx="5999976" cy="6065757"/>
          </a:xfrm>
          <a:prstGeom prst="pie">
            <a:avLst>
              <a:gd name="adj1" fmla="val 10675358"/>
              <a:gd name="adj2" fmla="val 16057755"/>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p:cNvSpPr/>
          <p:nvPr/>
        </p:nvSpPr>
        <p:spPr>
          <a:xfrm rot="2555188">
            <a:off x="1379750" y="375396"/>
            <a:ext cx="6063511" cy="6065757"/>
          </a:xfrm>
          <a:prstGeom prst="pie">
            <a:avLst>
              <a:gd name="adj1" fmla="val 10878700"/>
              <a:gd name="adj2" fmla="val 16287735"/>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p:cNvSpPr/>
          <p:nvPr/>
        </p:nvSpPr>
        <p:spPr>
          <a:xfrm rot="7938995">
            <a:off x="1402004" y="350936"/>
            <a:ext cx="5999976" cy="6065757"/>
          </a:xfrm>
          <a:prstGeom prst="pie">
            <a:avLst>
              <a:gd name="adj1" fmla="val 10890063"/>
              <a:gd name="adj2" fmla="val 16407743"/>
            </a:avLst>
          </a:prstGeom>
          <a:solidFill>
            <a:srgbClr val="00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e 7"/>
          <p:cNvSpPr/>
          <p:nvPr/>
        </p:nvSpPr>
        <p:spPr>
          <a:xfrm rot="13823331">
            <a:off x="1414323" y="399163"/>
            <a:ext cx="5999976" cy="6065757"/>
          </a:xfrm>
          <a:prstGeom prst="pie">
            <a:avLst>
              <a:gd name="adj1" fmla="val 10469424"/>
              <a:gd name="adj2" fmla="val 15905799"/>
            </a:avLst>
          </a:prstGeom>
          <a:solidFill>
            <a:srgbClr val="FF33CC">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type="title"/>
          </p:nvPr>
        </p:nvPicPr>
        <p:blipFill>
          <a:blip r:embed="rId2" cstate="print"/>
          <a:srcRect/>
          <a:stretch>
            <a:fillRect/>
          </a:stretch>
        </p:blipFill>
        <p:spPr>
          <a:xfrm>
            <a:off x="152400" y="152400"/>
            <a:ext cx="8839200" cy="685800"/>
          </a:xfrm>
          <a:noFill/>
          <a:ln w="25400">
            <a:solidFill>
              <a:schemeClr val="tx1"/>
            </a:solidFill>
          </a:ln>
        </p:spPr>
      </p:pic>
      <p:sp>
        <p:nvSpPr>
          <p:cNvPr id="24579" name="Text Box 3"/>
          <p:cNvSpPr txBox="1">
            <a:spLocks noChangeArrowheads="1"/>
          </p:cNvSpPr>
          <p:nvPr/>
        </p:nvSpPr>
        <p:spPr bwMode="auto">
          <a:xfrm>
            <a:off x="838200" y="1143000"/>
            <a:ext cx="7315200" cy="519113"/>
          </a:xfrm>
          <a:prstGeom prst="rect">
            <a:avLst/>
          </a:prstGeom>
          <a:noFill/>
          <a:ln w="9525">
            <a:noFill/>
            <a:miter lim="800000"/>
            <a:headEnd/>
            <a:tailEnd/>
          </a:ln>
        </p:spPr>
        <p:txBody>
          <a:bodyPr>
            <a:spAutoFit/>
          </a:bodyPr>
          <a:lstStyle/>
          <a:p>
            <a:pPr algn="ctr">
              <a:spcBef>
                <a:spcPct val="50000"/>
              </a:spcBef>
            </a:pPr>
            <a:r>
              <a:rPr lang="en-US" sz="2800" b="1" dirty="0"/>
              <a:t>Anatomy of a Multiple-Choice Item</a:t>
            </a:r>
          </a:p>
        </p:txBody>
      </p:sp>
      <p:grpSp>
        <p:nvGrpSpPr>
          <p:cNvPr id="2" name="Group 26"/>
          <p:cNvGrpSpPr>
            <a:grpSpLocks/>
          </p:cNvGrpSpPr>
          <p:nvPr/>
        </p:nvGrpSpPr>
        <p:grpSpPr bwMode="auto">
          <a:xfrm>
            <a:off x="7086600" y="2209800"/>
            <a:ext cx="1543050" cy="762000"/>
            <a:chOff x="4464" y="1392"/>
            <a:chExt cx="972" cy="480"/>
          </a:xfrm>
        </p:grpSpPr>
        <p:sp>
          <p:nvSpPr>
            <p:cNvPr id="24600" name="Line 7"/>
            <p:cNvSpPr>
              <a:spLocks noChangeShapeType="1"/>
            </p:cNvSpPr>
            <p:nvPr/>
          </p:nvSpPr>
          <p:spPr bwMode="auto">
            <a:xfrm>
              <a:off x="4704" y="1392"/>
              <a:ext cx="0" cy="480"/>
            </a:xfrm>
            <a:prstGeom prst="line">
              <a:avLst/>
            </a:prstGeom>
            <a:noFill/>
            <a:ln w="9525">
              <a:solidFill>
                <a:schemeClr val="tx1"/>
              </a:solidFill>
              <a:round/>
              <a:headEnd/>
              <a:tailEnd/>
            </a:ln>
          </p:spPr>
          <p:txBody>
            <a:bodyPr/>
            <a:lstStyle/>
            <a:p>
              <a:endParaRPr lang="en-US" dirty="0"/>
            </a:p>
          </p:txBody>
        </p:sp>
        <p:sp>
          <p:nvSpPr>
            <p:cNvPr id="24601" name="Line 8"/>
            <p:cNvSpPr>
              <a:spLocks noChangeShapeType="1"/>
            </p:cNvSpPr>
            <p:nvPr/>
          </p:nvSpPr>
          <p:spPr bwMode="auto">
            <a:xfrm>
              <a:off x="4464" y="1872"/>
              <a:ext cx="240" cy="0"/>
            </a:xfrm>
            <a:prstGeom prst="line">
              <a:avLst/>
            </a:prstGeom>
            <a:noFill/>
            <a:ln w="9525">
              <a:solidFill>
                <a:schemeClr val="tx1"/>
              </a:solidFill>
              <a:round/>
              <a:headEnd/>
              <a:tailEnd/>
            </a:ln>
          </p:spPr>
          <p:txBody>
            <a:bodyPr/>
            <a:lstStyle/>
            <a:p>
              <a:endParaRPr lang="en-US" dirty="0"/>
            </a:p>
          </p:txBody>
        </p:sp>
        <p:sp>
          <p:nvSpPr>
            <p:cNvPr id="24602" name="Line 9"/>
            <p:cNvSpPr>
              <a:spLocks noChangeShapeType="1"/>
            </p:cNvSpPr>
            <p:nvPr/>
          </p:nvSpPr>
          <p:spPr bwMode="auto">
            <a:xfrm>
              <a:off x="4464" y="1392"/>
              <a:ext cx="240" cy="0"/>
            </a:xfrm>
            <a:prstGeom prst="line">
              <a:avLst/>
            </a:prstGeom>
            <a:noFill/>
            <a:ln w="9525">
              <a:solidFill>
                <a:schemeClr val="tx1"/>
              </a:solidFill>
              <a:round/>
              <a:headEnd/>
              <a:tailEnd/>
            </a:ln>
          </p:spPr>
          <p:txBody>
            <a:bodyPr/>
            <a:lstStyle/>
            <a:p>
              <a:endParaRPr lang="en-US" dirty="0"/>
            </a:p>
          </p:txBody>
        </p:sp>
        <p:sp>
          <p:nvSpPr>
            <p:cNvPr id="24603" name="Line 10"/>
            <p:cNvSpPr>
              <a:spLocks noChangeShapeType="1"/>
            </p:cNvSpPr>
            <p:nvPr/>
          </p:nvSpPr>
          <p:spPr bwMode="auto">
            <a:xfrm>
              <a:off x="4704" y="1584"/>
              <a:ext cx="144" cy="0"/>
            </a:xfrm>
            <a:prstGeom prst="line">
              <a:avLst/>
            </a:prstGeom>
            <a:noFill/>
            <a:ln w="9525">
              <a:solidFill>
                <a:schemeClr val="tx1"/>
              </a:solidFill>
              <a:round/>
              <a:headEnd/>
              <a:tailEnd/>
            </a:ln>
          </p:spPr>
          <p:txBody>
            <a:bodyPr/>
            <a:lstStyle/>
            <a:p>
              <a:endParaRPr lang="en-US" dirty="0"/>
            </a:p>
          </p:txBody>
        </p:sp>
        <p:sp>
          <p:nvSpPr>
            <p:cNvPr id="24604" name="Text Box 11"/>
            <p:cNvSpPr txBox="1">
              <a:spLocks noChangeArrowheads="1"/>
            </p:cNvSpPr>
            <p:nvPr/>
          </p:nvSpPr>
          <p:spPr bwMode="auto">
            <a:xfrm>
              <a:off x="4812" y="1416"/>
              <a:ext cx="624" cy="288"/>
            </a:xfrm>
            <a:prstGeom prst="rect">
              <a:avLst/>
            </a:prstGeom>
            <a:noFill/>
            <a:ln w="9525">
              <a:noFill/>
              <a:miter lim="800000"/>
              <a:headEnd/>
              <a:tailEnd/>
            </a:ln>
          </p:spPr>
          <p:txBody>
            <a:bodyPr>
              <a:spAutoFit/>
            </a:bodyPr>
            <a:lstStyle/>
            <a:p>
              <a:pPr>
                <a:spcBef>
                  <a:spcPct val="50000"/>
                </a:spcBef>
              </a:pPr>
              <a:r>
                <a:rPr lang="en-US" sz="2400" b="1" dirty="0"/>
                <a:t>stem</a:t>
              </a:r>
            </a:p>
          </p:txBody>
        </p:sp>
      </p:grpSp>
      <p:grpSp>
        <p:nvGrpSpPr>
          <p:cNvPr id="3" name="Group 33"/>
          <p:cNvGrpSpPr>
            <a:grpSpLocks/>
          </p:cNvGrpSpPr>
          <p:nvPr/>
        </p:nvGrpSpPr>
        <p:grpSpPr bwMode="auto">
          <a:xfrm>
            <a:off x="7086600" y="3048000"/>
            <a:ext cx="2133600" cy="2514600"/>
            <a:chOff x="4464" y="1920"/>
            <a:chExt cx="1344" cy="1584"/>
          </a:xfrm>
        </p:grpSpPr>
        <p:grpSp>
          <p:nvGrpSpPr>
            <p:cNvPr id="24594" name="Group 32"/>
            <p:cNvGrpSpPr>
              <a:grpSpLocks/>
            </p:cNvGrpSpPr>
            <p:nvPr/>
          </p:nvGrpSpPr>
          <p:grpSpPr bwMode="auto">
            <a:xfrm>
              <a:off x="4464" y="1920"/>
              <a:ext cx="384" cy="1584"/>
              <a:chOff x="4464" y="1920"/>
              <a:chExt cx="384" cy="1584"/>
            </a:xfrm>
          </p:grpSpPr>
          <p:sp>
            <p:nvSpPr>
              <p:cNvPr id="24596" name="Line 13"/>
              <p:cNvSpPr>
                <a:spLocks noChangeShapeType="1"/>
              </p:cNvSpPr>
              <p:nvPr/>
            </p:nvSpPr>
            <p:spPr bwMode="auto">
              <a:xfrm>
                <a:off x="4464" y="3504"/>
                <a:ext cx="240" cy="0"/>
              </a:xfrm>
              <a:prstGeom prst="line">
                <a:avLst/>
              </a:prstGeom>
              <a:noFill/>
              <a:ln w="9525">
                <a:solidFill>
                  <a:schemeClr val="tx1"/>
                </a:solidFill>
                <a:round/>
                <a:headEnd/>
                <a:tailEnd/>
              </a:ln>
            </p:spPr>
            <p:txBody>
              <a:bodyPr/>
              <a:lstStyle/>
              <a:p>
                <a:endParaRPr lang="en-US" dirty="0"/>
              </a:p>
            </p:txBody>
          </p:sp>
          <p:sp>
            <p:nvSpPr>
              <p:cNvPr id="24597" name="Line 12"/>
              <p:cNvSpPr>
                <a:spLocks noChangeShapeType="1"/>
              </p:cNvSpPr>
              <p:nvPr/>
            </p:nvSpPr>
            <p:spPr bwMode="auto">
              <a:xfrm>
                <a:off x="4464" y="1920"/>
                <a:ext cx="240" cy="0"/>
              </a:xfrm>
              <a:prstGeom prst="line">
                <a:avLst/>
              </a:prstGeom>
              <a:noFill/>
              <a:ln w="9525">
                <a:solidFill>
                  <a:schemeClr val="tx1"/>
                </a:solidFill>
                <a:round/>
                <a:headEnd/>
                <a:tailEnd/>
              </a:ln>
            </p:spPr>
            <p:txBody>
              <a:bodyPr/>
              <a:lstStyle/>
              <a:p>
                <a:endParaRPr lang="en-US" dirty="0"/>
              </a:p>
            </p:txBody>
          </p:sp>
          <p:sp>
            <p:nvSpPr>
              <p:cNvPr id="24598" name="Line 14"/>
              <p:cNvSpPr>
                <a:spLocks noChangeShapeType="1"/>
              </p:cNvSpPr>
              <p:nvPr/>
            </p:nvSpPr>
            <p:spPr bwMode="auto">
              <a:xfrm>
                <a:off x="4704" y="1920"/>
                <a:ext cx="0" cy="1584"/>
              </a:xfrm>
              <a:prstGeom prst="line">
                <a:avLst/>
              </a:prstGeom>
              <a:noFill/>
              <a:ln w="9525">
                <a:solidFill>
                  <a:schemeClr val="tx1"/>
                </a:solidFill>
                <a:round/>
                <a:headEnd/>
                <a:tailEnd/>
              </a:ln>
            </p:spPr>
            <p:txBody>
              <a:bodyPr/>
              <a:lstStyle/>
              <a:p>
                <a:endParaRPr lang="en-US" dirty="0"/>
              </a:p>
            </p:txBody>
          </p:sp>
          <p:sp>
            <p:nvSpPr>
              <p:cNvPr id="24599" name="Line 15"/>
              <p:cNvSpPr>
                <a:spLocks noChangeShapeType="1"/>
              </p:cNvSpPr>
              <p:nvPr/>
            </p:nvSpPr>
            <p:spPr bwMode="auto">
              <a:xfrm>
                <a:off x="4704" y="2592"/>
                <a:ext cx="144" cy="0"/>
              </a:xfrm>
              <a:prstGeom prst="line">
                <a:avLst/>
              </a:prstGeom>
              <a:noFill/>
              <a:ln w="9525">
                <a:solidFill>
                  <a:schemeClr val="tx1"/>
                </a:solidFill>
                <a:round/>
                <a:headEnd/>
                <a:tailEnd/>
              </a:ln>
            </p:spPr>
            <p:txBody>
              <a:bodyPr/>
              <a:lstStyle/>
              <a:p>
                <a:endParaRPr lang="en-US" dirty="0"/>
              </a:p>
            </p:txBody>
          </p:sp>
        </p:grpSp>
        <p:sp>
          <p:nvSpPr>
            <p:cNvPr id="24595" name="Text Box 16"/>
            <p:cNvSpPr txBox="1">
              <a:spLocks noChangeArrowheads="1"/>
            </p:cNvSpPr>
            <p:nvPr/>
          </p:nvSpPr>
          <p:spPr bwMode="auto">
            <a:xfrm>
              <a:off x="4812" y="2454"/>
              <a:ext cx="996" cy="250"/>
            </a:xfrm>
            <a:prstGeom prst="rect">
              <a:avLst/>
            </a:prstGeom>
            <a:noFill/>
            <a:ln w="9525">
              <a:noFill/>
              <a:miter lim="800000"/>
              <a:headEnd/>
              <a:tailEnd/>
            </a:ln>
          </p:spPr>
          <p:txBody>
            <a:bodyPr>
              <a:spAutoFit/>
            </a:bodyPr>
            <a:lstStyle/>
            <a:p>
              <a:pPr>
                <a:spcBef>
                  <a:spcPct val="50000"/>
                </a:spcBef>
              </a:pPr>
              <a:r>
                <a:rPr lang="en-US" b="1" dirty="0"/>
                <a:t>alternatives</a:t>
              </a:r>
            </a:p>
          </p:txBody>
        </p:sp>
      </p:grpSp>
      <p:sp>
        <p:nvSpPr>
          <p:cNvPr id="24582" name="Text Box 21"/>
          <p:cNvSpPr txBox="1">
            <a:spLocks noChangeArrowheads="1"/>
          </p:cNvSpPr>
          <p:nvPr/>
        </p:nvSpPr>
        <p:spPr bwMode="auto">
          <a:xfrm>
            <a:off x="457200" y="3200400"/>
            <a:ext cx="16764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24583" name="Text Box 4"/>
          <p:cNvSpPr txBox="1">
            <a:spLocks noChangeArrowheads="1"/>
          </p:cNvSpPr>
          <p:nvPr/>
        </p:nvSpPr>
        <p:spPr bwMode="auto">
          <a:xfrm>
            <a:off x="2286000" y="2133600"/>
            <a:ext cx="4876800" cy="3390900"/>
          </a:xfrm>
          <a:prstGeom prst="rect">
            <a:avLst/>
          </a:prstGeom>
          <a:noFill/>
          <a:ln w="9525">
            <a:noFill/>
            <a:miter lim="800000"/>
            <a:headEnd/>
            <a:tailEnd/>
          </a:ln>
        </p:spPr>
        <p:txBody>
          <a:bodyPr>
            <a:spAutoFit/>
          </a:bodyPr>
          <a:lstStyle/>
          <a:p>
            <a:pPr>
              <a:spcBef>
                <a:spcPct val="50000"/>
              </a:spcBef>
              <a:tabLst>
                <a:tab pos="233363" algn="l"/>
              </a:tabLst>
            </a:pPr>
            <a:r>
              <a:rPr lang="en-US" sz="1800" b="1" dirty="0"/>
              <a:t>What is </a:t>
            </a:r>
            <a:r>
              <a:rPr lang="en-US" sz="1800" b="1" u="sng" dirty="0"/>
              <a:t>chiefly</a:t>
            </a:r>
            <a:r>
              <a:rPr lang="en-US" sz="1800" b="1" dirty="0"/>
              <a:t> responsible for the increase in the average length of life in the USA during the last fifty years?</a:t>
            </a:r>
          </a:p>
          <a:p>
            <a:pPr>
              <a:spcBef>
                <a:spcPct val="50000"/>
              </a:spcBef>
              <a:tabLst>
                <a:tab pos="233363" algn="l"/>
              </a:tabLst>
            </a:pPr>
            <a:r>
              <a:rPr lang="en-US" sz="1800" dirty="0"/>
              <a:t>a. Compulsory health and physical education     	courses in public schools.</a:t>
            </a:r>
          </a:p>
          <a:p>
            <a:pPr>
              <a:spcBef>
                <a:spcPct val="50000"/>
              </a:spcBef>
              <a:tabLst>
                <a:tab pos="233363" algn="l"/>
              </a:tabLst>
            </a:pPr>
            <a:r>
              <a:rPr lang="en-US" sz="1800" dirty="0"/>
              <a:t>b. The reduced death rate among infants and young 	children.</a:t>
            </a:r>
          </a:p>
          <a:p>
            <a:pPr>
              <a:spcBef>
                <a:spcPct val="50000"/>
              </a:spcBef>
              <a:tabLst>
                <a:tab pos="233363" algn="l"/>
              </a:tabLst>
            </a:pPr>
            <a:r>
              <a:rPr lang="en-US" sz="1800" dirty="0"/>
              <a:t>c. The safety movement, which greatly reduced the 	number of deaths from accidents.</a:t>
            </a:r>
          </a:p>
          <a:p>
            <a:pPr>
              <a:spcBef>
                <a:spcPct val="50000"/>
              </a:spcBef>
              <a:tabLst>
                <a:tab pos="233363" algn="l"/>
              </a:tabLst>
            </a:pPr>
            <a:r>
              <a:rPr lang="en-US" sz="1800" dirty="0"/>
              <a:t>d. The substitution of machines for human labor.</a:t>
            </a:r>
          </a:p>
        </p:txBody>
      </p:sp>
      <p:grpSp>
        <p:nvGrpSpPr>
          <p:cNvPr id="5" name="Group 51"/>
          <p:cNvGrpSpPr>
            <a:grpSpLocks/>
          </p:cNvGrpSpPr>
          <p:nvPr/>
        </p:nvGrpSpPr>
        <p:grpSpPr bwMode="auto">
          <a:xfrm>
            <a:off x="952500" y="3752850"/>
            <a:ext cx="1333500" cy="396875"/>
            <a:chOff x="600" y="2364"/>
            <a:chExt cx="840" cy="250"/>
          </a:xfrm>
        </p:grpSpPr>
        <p:sp>
          <p:nvSpPr>
            <p:cNvPr id="24592" name="Line 43"/>
            <p:cNvSpPr>
              <a:spLocks noChangeShapeType="1"/>
            </p:cNvSpPr>
            <p:nvPr/>
          </p:nvSpPr>
          <p:spPr bwMode="auto">
            <a:xfrm flipH="1">
              <a:off x="1200" y="2508"/>
              <a:ext cx="240" cy="0"/>
            </a:xfrm>
            <a:prstGeom prst="line">
              <a:avLst/>
            </a:prstGeom>
            <a:noFill/>
            <a:ln w="19050">
              <a:solidFill>
                <a:schemeClr val="tx1"/>
              </a:solidFill>
              <a:round/>
              <a:headEnd/>
              <a:tailEnd/>
            </a:ln>
          </p:spPr>
          <p:txBody>
            <a:bodyPr/>
            <a:lstStyle/>
            <a:p>
              <a:endParaRPr lang="en-US" dirty="0"/>
            </a:p>
          </p:txBody>
        </p:sp>
        <p:sp>
          <p:nvSpPr>
            <p:cNvPr id="24593" name="Text Box 47"/>
            <p:cNvSpPr txBox="1">
              <a:spLocks noChangeArrowheads="1"/>
            </p:cNvSpPr>
            <p:nvPr/>
          </p:nvSpPr>
          <p:spPr bwMode="auto">
            <a:xfrm>
              <a:off x="600" y="2364"/>
              <a:ext cx="618" cy="250"/>
            </a:xfrm>
            <a:prstGeom prst="rect">
              <a:avLst/>
            </a:prstGeom>
            <a:noFill/>
            <a:ln w="9525">
              <a:noFill/>
              <a:miter lim="800000"/>
              <a:headEnd/>
              <a:tailEnd/>
            </a:ln>
          </p:spPr>
          <p:txBody>
            <a:bodyPr>
              <a:spAutoFit/>
            </a:bodyPr>
            <a:lstStyle/>
            <a:p>
              <a:pPr>
                <a:spcBef>
                  <a:spcPct val="50000"/>
                </a:spcBef>
              </a:pPr>
              <a:r>
                <a:rPr lang="en-US" b="1" dirty="0"/>
                <a:t>answer</a:t>
              </a:r>
            </a:p>
          </p:txBody>
        </p:sp>
      </p:grpSp>
      <p:grpSp>
        <p:nvGrpSpPr>
          <p:cNvPr id="6" name="Group 50"/>
          <p:cNvGrpSpPr>
            <a:grpSpLocks/>
          </p:cNvGrpSpPr>
          <p:nvPr/>
        </p:nvGrpSpPr>
        <p:grpSpPr bwMode="auto">
          <a:xfrm>
            <a:off x="666750" y="3076575"/>
            <a:ext cx="1619250" cy="2438400"/>
            <a:chOff x="420" y="1938"/>
            <a:chExt cx="1020" cy="1536"/>
          </a:xfrm>
        </p:grpSpPr>
        <p:sp>
          <p:nvSpPr>
            <p:cNvPr id="24586" name="Line 41"/>
            <p:cNvSpPr>
              <a:spLocks noChangeShapeType="1"/>
            </p:cNvSpPr>
            <p:nvPr/>
          </p:nvSpPr>
          <p:spPr bwMode="auto">
            <a:xfrm flipH="1">
              <a:off x="1200" y="2088"/>
              <a:ext cx="240" cy="0"/>
            </a:xfrm>
            <a:prstGeom prst="line">
              <a:avLst/>
            </a:prstGeom>
            <a:noFill/>
            <a:ln w="19050">
              <a:solidFill>
                <a:schemeClr val="tx1"/>
              </a:solidFill>
              <a:round/>
              <a:headEnd/>
              <a:tailEnd/>
            </a:ln>
          </p:spPr>
          <p:txBody>
            <a:bodyPr/>
            <a:lstStyle/>
            <a:p>
              <a:endParaRPr lang="en-US" dirty="0"/>
            </a:p>
          </p:txBody>
        </p:sp>
        <p:sp>
          <p:nvSpPr>
            <p:cNvPr id="24587" name="Line 44"/>
            <p:cNvSpPr>
              <a:spLocks noChangeShapeType="1"/>
            </p:cNvSpPr>
            <p:nvPr/>
          </p:nvSpPr>
          <p:spPr bwMode="auto">
            <a:xfrm flipH="1">
              <a:off x="1200" y="2958"/>
              <a:ext cx="240" cy="0"/>
            </a:xfrm>
            <a:prstGeom prst="line">
              <a:avLst/>
            </a:prstGeom>
            <a:noFill/>
            <a:ln w="19050">
              <a:solidFill>
                <a:schemeClr val="tx1"/>
              </a:solidFill>
              <a:round/>
              <a:headEnd/>
              <a:tailEnd/>
            </a:ln>
          </p:spPr>
          <p:txBody>
            <a:bodyPr/>
            <a:lstStyle/>
            <a:p>
              <a:endParaRPr lang="en-US" dirty="0"/>
            </a:p>
          </p:txBody>
        </p:sp>
        <p:sp>
          <p:nvSpPr>
            <p:cNvPr id="24588" name="Line 45"/>
            <p:cNvSpPr>
              <a:spLocks noChangeShapeType="1"/>
            </p:cNvSpPr>
            <p:nvPr/>
          </p:nvSpPr>
          <p:spPr bwMode="auto">
            <a:xfrm flipH="1">
              <a:off x="1200" y="3378"/>
              <a:ext cx="240" cy="0"/>
            </a:xfrm>
            <a:prstGeom prst="line">
              <a:avLst/>
            </a:prstGeom>
            <a:noFill/>
            <a:ln w="19050">
              <a:solidFill>
                <a:schemeClr val="tx1"/>
              </a:solidFill>
              <a:round/>
              <a:headEnd/>
              <a:tailEnd/>
            </a:ln>
          </p:spPr>
          <p:txBody>
            <a:bodyPr/>
            <a:lstStyle/>
            <a:p>
              <a:endParaRPr lang="en-US" dirty="0"/>
            </a:p>
          </p:txBody>
        </p:sp>
        <p:sp>
          <p:nvSpPr>
            <p:cNvPr id="24589" name="Text Box 46"/>
            <p:cNvSpPr txBox="1">
              <a:spLocks noChangeArrowheads="1"/>
            </p:cNvSpPr>
            <p:nvPr/>
          </p:nvSpPr>
          <p:spPr bwMode="auto">
            <a:xfrm>
              <a:off x="420" y="1938"/>
              <a:ext cx="816" cy="250"/>
            </a:xfrm>
            <a:prstGeom prst="rect">
              <a:avLst/>
            </a:prstGeom>
            <a:noFill/>
            <a:ln w="9525">
              <a:noFill/>
              <a:miter lim="800000"/>
              <a:headEnd/>
              <a:tailEnd/>
            </a:ln>
          </p:spPr>
          <p:txBody>
            <a:bodyPr>
              <a:spAutoFit/>
            </a:bodyPr>
            <a:lstStyle/>
            <a:p>
              <a:pPr>
                <a:spcBef>
                  <a:spcPct val="50000"/>
                </a:spcBef>
              </a:pPr>
              <a:r>
                <a:rPr lang="en-US" b="1" dirty="0"/>
                <a:t>distractor</a:t>
              </a:r>
            </a:p>
          </p:txBody>
        </p:sp>
        <p:sp>
          <p:nvSpPr>
            <p:cNvPr id="24590" name="Text Box 48"/>
            <p:cNvSpPr txBox="1">
              <a:spLocks noChangeArrowheads="1"/>
            </p:cNvSpPr>
            <p:nvPr/>
          </p:nvSpPr>
          <p:spPr bwMode="auto">
            <a:xfrm>
              <a:off x="450" y="2808"/>
              <a:ext cx="816" cy="250"/>
            </a:xfrm>
            <a:prstGeom prst="rect">
              <a:avLst/>
            </a:prstGeom>
            <a:noFill/>
            <a:ln w="9525">
              <a:noFill/>
              <a:miter lim="800000"/>
              <a:headEnd/>
              <a:tailEnd/>
            </a:ln>
          </p:spPr>
          <p:txBody>
            <a:bodyPr>
              <a:spAutoFit/>
            </a:bodyPr>
            <a:lstStyle/>
            <a:p>
              <a:pPr>
                <a:spcBef>
                  <a:spcPct val="50000"/>
                </a:spcBef>
              </a:pPr>
              <a:r>
                <a:rPr lang="en-US" b="1" dirty="0"/>
                <a:t>distractor</a:t>
              </a:r>
            </a:p>
          </p:txBody>
        </p:sp>
        <p:sp>
          <p:nvSpPr>
            <p:cNvPr id="24591" name="Text Box 49"/>
            <p:cNvSpPr txBox="1">
              <a:spLocks noChangeArrowheads="1"/>
            </p:cNvSpPr>
            <p:nvPr/>
          </p:nvSpPr>
          <p:spPr bwMode="auto">
            <a:xfrm>
              <a:off x="468" y="3224"/>
              <a:ext cx="816" cy="250"/>
            </a:xfrm>
            <a:prstGeom prst="rect">
              <a:avLst/>
            </a:prstGeom>
            <a:noFill/>
            <a:ln w="9525">
              <a:noFill/>
              <a:miter lim="800000"/>
              <a:headEnd/>
              <a:tailEnd/>
            </a:ln>
          </p:spPr>
          <p:txBody>
            <a:bodyPr>
              <a:spAutoFit/>
            </a:bodyPr>
            <a:lstStyle/>
            <a:p>
              <a:pPr>
                <a:spcBef>
                  <a:spcPct val="50000"/>
                </a:spcBef>
              </a:pPr>
              <a:r>
                <a:rPr lang="en-US" b="1" dirty="0"/>
                <a:t>distractor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381000" y="1004888"/>
            <a:ext cx="6019800" cy="519112"/>
          </a:xfrm>
          <a:prstGeom prst="rect">
            <a:avLst/>
          </a:prstGeom>
          <a:noFill/>
          <a:ln w="9525">
            <a:noFill/>
            <a:miter lim="800000"/>
            <a:headEnd/>
            <a:tailEnd/>
          </a:ln>
        </p:spPr>
        <p:txBody>
          <a:bodyPr>
            <a:spAutoFit/>
          </a:bodyPr>
          <a:lstStyle/>
          <a:p>
            <a:pPr>
              <a:spcBef>
                <a:spcPct val="50000"/>
              </a:spcBef>
            </a:pPr>
            <a:r>
              <a:rPr lang="en-US" sz="2800" dirty="0">
                <a:latin typeface="Verdana" pitchFamily="34" charset="0"/>
              </a:rPr>
              <a:t>Item Selection</a:t>
            </a:r>
          </a:p>
        </p:txBody>
      </p:sp>
      <p:sp>
        <p:nvSpPr>
          <p:cNvPr id="174084" name="Text Box 4"/>
          <p:cNvSpPr txBox="1">
            <a:spLocks noChangeArrowheads="1"/>
          </p:cNvSpPr>
          <p:nvPr/>
        </p:nvSpPr>
        <p:spPr bwMode="auto">
          <a:xfrm>
            <a:off x="457200" y="2895600"/>
            <a:ext cx="8077200" cy="457200"/>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2400" dirty="0">
                <a:latin typeface="Verdana" pitchFamily="34" charset="0"/>
              </a:rPr>
              <a:t>Do not select an item that needs major edits.</a:t>
            </a:r>
          </a:p>
        </p:txBody>
      </p:sp>
      <p:sp>
        <p:nvSpPr>
          <p:cNvPr id="174085" name="Text Box 5"/>
          <p:cNvSpPr txBox="1">
            <a:spLocks noChangeArrowheads="1"/>
          </p:cNvSpPr>
          <p:nvPr/>
        </p:nvSpPr>
        <p:spPr bwMode="auto">
          <a:xfrm>
            <a:off x="457200" y="3581400"/>
            <a:ext cx="8077200" cy="1552575"/>
          </a:xfrm>
          <a:prstGeom prst="rect">
            <a:avLst/>
          </a:prstGeom>
          <a:noFill/>
          <a:ln w="9525">
            <a:noFill/>
            <a:miter lim="800000"/>
            <a:headEnd/>
            <a:tailEnd/>
          </a:ln>
        </p:spPr>
        <p:txBody>
          <a:bodyPr>
            <a:spAutoFit/>
          </a:bodyPr>
          <a:lstStyle/>
          <a:p>
            <a:pPr marL="457200" indent="-457200">
              <a:spcBef>
                <a:spcPct val="50000"/>
              </a:spcBef>
            </a:pPr>
            <a:r>
              <a:rPr lang="en-US" sz="2400" dirty="0">
                <a:latin typeface="Verdana" pitchFamily="34" charset="0"/>
              </a:rPr>
              <a:t>2. If an item aligns to the standard and is at the appropriate difficulty for the grade level, do not reject it because you think it is too hard for your students. </a:t>
            </a:r>
          </a:p>
        </p:txBody>
      </p:sp>
      <p:sp>
        <p:nvSpPr>
          <p:cNvPr id="174086" name="Text Box 6"/>
          <p:cNvSpPr txBox="1">
            <a:spLocks noChangeArrowheads="1"/>
          </p:cNvSpPr>
          <p:nvPr/>
        </p:nvSpPr>
        <p:spPr bwMode="auto">
          <a:xfrm>
            <a:off x="457200" y="5334000"/>
            <a:ext cx="8077200" cy="1187450"/>
          </a:xfrm>
          <a:prstGeom prst="rect">
            <a:avLst/>
          </a:prstGeom>
          <a:noFill/>
          <a:ln w="9525">
            <a:noFill/>
            <a:miter lim="800000"/>
            <a:headEnd/>
            <a:tailEnd/>
          </a:ln>
        </p:spPr>
        <p:txBody>
          <a:bodyPr>
            <a:spAutoFit/>
          </a:bodyPr>
          <a:lstStyle/>
          <a:p>
            <a:pPr marL="457200" indent="-457200">
              <a:spcBef>
                <a:spcPct val="50000"/>
              </a:spcBef>
            </a:pPr>
            <a:r>
              <a:rPr lang="en-US" sz="2400" dirty="0">
                <a:latin typeface="Verdana" pitchFamily="34" charset="0"/>
              </a:rPr>
              <a:t>3. If an item aligns to the standard, do not reject it because it is not consistent with your current instructional materials.</a:t>
            </a:r>
          </a:p>
        </p:txBody>
      </p:sp>
      <p:sp>
        <p:nvSpPr>
          <p:cNvPr id="174087" name="Text Box 7"/>
          <p:cNvSpPr txBox="1">
            <a:spLocks noChangeArrowheads="1"/>
          </p:cNvSpPr>
          <p:nvPr/>
        </p:nvSpPr>
        <p:spPr bwMode="auto">
          <a:xfrm>
            <a:off x="457200" y="1651000"/>
            <a:ext cx="8077200" cy="1187450"/>
          </a:xfrm>
          <a:prstGeom prst="rect">
            <a:avLst/>
          </a:prstGeom>
          <a:noFill/>
          <a:ln w="9525">
            <a:noFill/>
            <a:miter lim="800000"/>
            <a:headEnd/>
            <a:tailEnd/>
          </a:ln>
        </p:spPr>
        <p:txBody>
          <a:bodyPr>
            <a:spAutoFit/>
          </a:bodyPr>
          <a:lstStyle/>
          <a:p>
            <a:pPr marL="457200" indent="-457200">
              <a:spcBef>
                <a:spcPct val="20000"/>
              </a:spcBef>
            </a:pPr>
            <a:r>
              <a:rPr lang="en-US" sz="2400" i="1" dirty="0">
                <a:latin typeface="Verdana" pitchFamily="34" charset="0"/>
              </a:rPr>
              <a:t>Select items that give you information about students’ progress toward mastery of the standard.</a:t>
            </a:r>
          </a:p>
        </p:txBody>
      </p:sp>
      <p:pic>
        <p:nvPicPr>
          <p:cNvPr id="26631" name="Picture 8"/>
          <p:cNvPicPr>
            <a:picLocks noChangeAspect="1" noChangeArrowheads="1"/>
          </p:cNvPicPr>
          <p:nvPr/>
        </p:nvPicPr>
        <p:blipFill>
          <a:blip r:embed="rId3" cstate="print"/>
          <a:srcRect/>
          <a:stretch>
            <a:fillRect/>
          </a:stretch>
        </p:blipFill>
        <p:spPr bwMode="auto">
          <a:xfrm>
            <a:off x="228600" y="152400"/>
            <a:ext cx="8686800" cy="676275"/>
          </a:xfrm>
          <a:prstGeom prst="rect">
            <a:avLst/>
          </a:prstGeom>
          <a:noFill/>
          <a:ln w="25400">
            <a:solidFill>
              <a:schemeClr val="tx1"/>
            </a:solid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0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74084"/>
                                        </p:tgtEl>
                                        <p:attrNameLst>
                                          <p:attrName>style.visibility</p:attrName>
                                        </p:attrNameLst>
                                      </p:cBhvr>
                                      <p:to>
                                        <p:strVal val="visible"/>
                                      </p:to>
                                    </p:set>
                                    <p:animEffect transition="in" filter="box(in)">
                                      <p:cBhvr>
                                        <p:cTn id="11" dur="500"/>
                                        <p:tgtEl>
                                          <p:spTgt spid="17408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74085"/>
                                        </p:tgtEl>
                                        <p:attrNameLst>
                                          <p:attrName>style.visibility</p:attrName>
                                        </p:attrNameLst>
                                      </p:cBhvr>
                                      <p:to>
                                        <p:strVal val="visible"/>
                                      </p:to>
                                    </p:set>
                                    <p:animEffect transition="in" filter="box(in)">
                                      <p:cBhvr>
                                        <p:cTn id="16" dur="500"/>
                                        <p:tgtEl>
                                          <p:spTgt spid="17408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74086"/>
                                        </p:tgtEl>
                                        <p:attrNameLst>
                                          <p:attrName>style.visibility</p:attrName>
                                        </p:attrNameLst>
                                      </p:cBhvr>
                                      <p:to>
                                        <p:strVal val="visible"/>
                                      </p:to>
                                    </p:set>
                                    <p:animEffect transition="in" filter="box(in)">
                                      <p:cBhvr>
                                        <p:cTn id="21" dur="500"/>
                                        <p:tgtEl>
                                          <p:spTgt spid="174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P spid="174085" grpId="0"/>
      <p:bldP spid="174086" grpId="0"/>
      <p:bldP spid="1740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04800"/>
            <a:ext cx="7772400" cy="1143000"/>
          </a:xfrm>
          <a:noFill/>
          <a:ln w="57150" cmpd="thinThick">
            <a:solidFill>
              <a:schemeClr val="tx1"/>
            </a:solidFill>
          </a:ln>
        </p:spPr>
        <p:txBody>
          <a:bodyPr/>
          <a:lstStyle/>
          <a:p>
            <a:r>
              <a:rPr lang="en-US" sz="4000" dirty="0" smtClean="0"/>
              <a:t>Guidelines for Constructing Multiple Choice Items</a:t>
            </a:r>
          </a:p>
        </p:txBody>
      </p:sp>
      <p:sp>
        <p:nvSpPr>
          <p:cNvPr id="130051" name="Rectangle 3"/>
          <p:cNvSpPr>
            <a:spLocks noGrp="1" noChangeArrowheads="1"/>
          </p:cNvSpPr>
          <p:nvPr>
            <p:ph type="body" idx="1"/>
          </p:nvPr>
        </p:nvSpPr>
        <p:spPr>
          <a:xfrm>
            <a:off x="609600" y="3124200"/>
            <a:ext cx="7772400" cy="3505200"/>
          </a:xfrm>
        </p:spPr>
        <p:txBody>
          <a:bodyPr/>
          <a:lstStyle/>
          <a:p>
            <a:pPr lvl="1"/>
            <a:r>
              <a:rPr lang="en-US" sz="2400" dirty="0" smtClean="0"/>
              <a:t>After reading the stem, the student should know exactly what the problem is and what he or she is expected to solve.</a:t>
            </a:r>
          </a:p>
          <a:p>
            <a:pPr lvl="1"/>
            <a:r>
              <a:rPr lang="en-US" sz="2400" dirty="0" smtClean="0"/>
              <a:t>If a student has to infer what the problem is, the item will likely measure the student’s ability to draw inferences from vague descriptions rather than their achievement level to a standard.</a:t>
            </a:r>
          </a:p>
        </p:txBody>
      </p:sp>
      <p:sp>
        <p:nvSpPr>
          <p:cNvPr id="27652" name="Text Box 4"/>
          <p:cNvSpPr txBox="1">
            <a:spLocks noChangeArrowheads="1"/>
          </p:cNvSpPr>
          <p:nvPr/>
        </p:nvSpPr>
        <p:spPr bwMode="auto">
          <a:xfrm>
            <a:off x="609600" y="1600200"/>
            <a:ext cx="7772400" cy="457200"/>
          </a:xfrm>
          <a:prstGeom prst="rect">
            <a:avLst/>
          </a:prstGeom>
          <a:noFill/>
          <a:ln w="9525">
            <a:noFill/>
            <a:miter lim="800000"/>
            <a:headEnd/>
            <a:tailEnd/>
          </a:ln>
        </p:spPr>
        <p:txBody>
          <a:bodyPr>
            <a:spAutoFit/>
          </a:bodyPr>
          <a:lstStyle/>
          <a:p>
            <a:pPr>
              <a:spcBef>
                <a:spcPct val="50000"/>
              </a:spcBef>
            </a:pPr>
            <a:r>
              <a:rPr lang="en-US" sz="2400" b="1" dirty="0"/>
              <a:t>1.  </a:t>
            </a:r>
            <a:r>
              <a:rPr lang="en-US" sz="2400" b="1" u="sng" dirty="0"/>
              <a:t>Construct each item to assess a single content standard</a:t>
            </a:r>
            <a:r>
              <a:rPr lang="en-US" sz="2400" b="1" dirty="0"/>
              <a:t>.</a:t>
            </a:r>
          </a:p>
        </p:txBody>
      </p:sp>
      <p:sp>
        <p:nvSpPr>
          <p:cNvPr id="130053" name="Text Box 5"/>
          <p:cNvSpPr txBox="1">
            <a:spLocks noChangeArrowheads="1"/>
          </p:cNvSpPr>
          <p:nvPr/>
        </p:nvSpPr>
        <p:spPr bwMode="auto">
          <a:xfrm>
            <a:off x="533400" y="2209800"/>
            <a:ext cx="7924800" cy="822325"/>
          </a:xfrm>
          <a:prstGeom prst="rect">
            <a:avLst/>
          </a:prstGeom>
          <a:noFill/>
          <a:ln w="9525">
            <a:noFill/>
            <a:miter lim="800000"/>
            <a:headEnd/>
            <a:tailEnd/>
          </a:ln>
        </p:spPr>
        <p:txBody>
          <a:bodyPr>
            <a:spAutoFit/>
          </a:bodyPr>
          <a:lstStyle/>
          <a:p>
            <a:pPr marL="457200" indent="-457200">
              <a:spcBef>
                <a:spcPct val="50000"/>
              </a:spcBef>
              <a:buFontTx/>
              <a:buAutoNum type="arabicPeriod" startAt="2"/>
            </a:pPr>
            <a:r>
              <a:rPr lang="en-US" sz="2400" b="1" u="sng" dirty="0"/>
              <a:t>Base each item on a specific problem stated clearly in     the stem</a:t>
            </a:r>
            <a:r>
              <a:rPr lang="en-US" sz="24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dissolve">
                                      <p:cBhvr>
                                        <p:cTn id="7" dur="500"/>
                                        <p:tgtEl>
                                          <p:spTgt spid="1300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dissolve">
                                      <p:cBhvr>
                                        <p:cTn id="12" dur="500"/>
                                        <p:tgtEl>
                                          <p:spTgt spid="130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0051">
                                            <p:txEl>
                                              <p:pRg st="1" end="1"/>
                                            </p:txEl>
                                          </p:spTgt>
                                        </p:tgtEl>
                                        <p:attrNameLst>
                                          <p:attrName>style.visibility</p:attrName>
                                        </p:attrNameLst>
                                      </p:cBhvr>
                                      <p:to>
                                        <p:strVal val="visible"/>
                                      </p:to>
                                    </p:set>
                                    <p:animEffect transition="in" filter="dissolve">
                                      <p:cBhvr>
                                        <p:cTn id="17" dur="500"/>
                                        <p:tgtEl>
                                          <p:spTgt spid="130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p:bldP spid="1300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457200"/>
            <a:ext cx="7924800" cy="838200"/>
          </a:xfrm>
          <a:noFill/>
          <a:ln w="57150" cmpd="thinThick">
            <a:solidFill>
              <a:schemeClr val="tx1"/>
            </a:solidFill>
          </a:ln>
        </p:spPr>
        <p:txBody>
          <a:bodyPr/>
          <a:lstStyle/>
          <a:p>
            <a:r>
              <a:rPr lang="en-US" sz="2000" dirty="0" smtClean="0"/>
              <a:t>2.  Base each item on a specific problem stated clearly in the stem.</a:t>
            </a:r>
          </a:p>
        </p:txBody>
      </p:sp>
      <p:sp>
        <p:nvSpPr>
          <p:cNvPr id="131075" name="Rectangle 3"/>
          <p:cNvSpPr>
            <a:spLocks noGrp="1" noChangeArrowheads="1"/>
          </p:cNvSpPr>
          <p:nvPr>
            <p:ph type="body" idx="1"/>
          </p:nvPr>
        </p:nvSpPr>
        <p:spPr>
          <a:xfrm>
            <a:off x="685800" y="1828800"/>
            <a:ext cx="7772400" cy="1981200"/>
          </a:xfrm>
        </p:spPr>
        <p:txBody>
          <a:bodyPr/>
          <a:lstStyle/>
          <a:p>
            <a:pPr marL="609600" indent="-609600">
              <a:buFontTx/>
              <a:buNone/>
            </a:pPr>
            <a:r>
              <a:rPr lang="en-US" sz="2000" dirty="0" smtClean="0"/>
              <a:t>California:</a:t>
            </a:r>
          </a:p>
          <a:p>
            <a:pPr marL="990600" lvl="1" indent="-533400">
              <a:buFontTx/>
              <a:buAutoNum type="alphaLcPeriod"/>
            </a:pPr>
            <a:r>
              <a:rPr lang="en-US" sz="2000" dirty="0" smtClean="0"/>
              <a:t>Contains the tallest mountain in the United States.</a:t>
            </a:r>
          </a:p>
          <a:p>
            <a:pPr marL="990600" lvl="1" indent="-533400">
              <a:buFontTx/>
              <a:buAutoNum type="alphaLcPeriod"/>
            </a:pPr>
            <a:r>
              <a:rPr lang="en-US" sz="2000" dirty="0" smtClean="0"/>
              <a:t>Has an eagle on the state flag.</a:t>
            </a:r>
          </a:p>
          <a:p>
            <a:pPr marL="990600" lvl="1" indent="-533400">
              <a:buFontTx/>
              <a:buAutoNum type="alphaLcPeriod"/>
            </a:pPr>
            <a:r>
              <a:rPr lang="en-US" sz="2000" dirty="0" smtClean="0"/>
              <a:t>Is the second largest state in terms of area.</a:t>
            </a:r>
          </a:p>
          <a:p>
            <a:pPr marL="990600" lvl="1" indent="-533400">
              <a:buFontTx/>
              <a:buAutoNum type="alphaLcPeriod"/>
            </a:pPr>
            <a:r>
              <a:rPr lang="en-US" sz="2000" dirty="0" smtClean="0"/>
              <a:t>Was the location of the Gold Rush of 1849.</a:t>
            </a:r>
          </a:p>
        </p:txBody>
      </p:sp>
      <p:sp>
        <p:nvSpPr>
          <p:cNvPr id="131076" name="Text Box 4"/>
          <p:cNvSpPr txBox="1">
            <a:spLocks noChangeArrowheads="1"/>
          </p:cNvSpPr>
          <p:nvPr/>
        </p:nvSpPr>
        <p:spPr bwMode="auto">
          <a:xfrm>
            <a:off x="685800" y="1419225"/>
            <a:ext cx="2286000" cy="396875"/>
          </a:xfrm>
          <a:prstGeom prst="rect">
            <a:avLst/>
          </a:prstGeom>
          <a:noFill/>
          <a:ln w="9525">
            <a:noFill/>
            <a:miter lim="800000"/>
            <a:headEnd/>
            <a:tailEnd/>
          </a:ln>
        </p:spPr>
        <p:txBody>
          <a:bodyPr>
            <a:spAutoFit/>
          </a:bodyPr>
          <a:lstStyle/>
          <a:p>
            <a:pPr>
              <a:spcBef>
                <a:spcPct val="50000"/>
              </a:spcBef>
            </a:pPr>
            <a:r>
              <a:rPr lang="en-US" b="1" u="sng" dirty="0"/>
              <a:t>Poor Example</a:t>
            </a:r>
          </a:p>
        </p:txBody>
      </p:sp>
      <p:sp>
        <p:nvSpPr>
          <p:cNvPr id="131077" name="Text Box 5"/>
          <p:cNvSpPr txBox="1">
            <a:spLocks noChangeArrowheads="1"/>
          </p:cNvSpPr>
          <p:nvPr/>
        </p:nvSpPr>
        <p:spPr bwMode="auto">
          <a:xfrm>
            <a:off x="838200" y="3886200"/>
            <a:ext cx="1905000" cy="396875"/>
          </a:xfrm>
          <a:prstGeom prst="rect">
            <a:avLst/>
          </a:prstGeom>
          <a:noFill/>
          <a:ln w="9525">
            <a:noFill/>
            <a:miter lim="800000"/>
            <a:headEnd/>
            <a:tailEnd/>
          </a:ln>
        </p:spPr>
        <p:txBody>
          <a:bodyPr>
            <a:spAutoFit/>
          </a:bodyPr>
          <a:lstStyle/>
          <a:p>
            <a:pPr>
              <a:spcBef>
                <a:spcPct val="50000"/>
              </a:spcBef>
            </a:pPr>
            <a:r>
              <a:rPr lang="en-US" b="1" u="sng" dirty="0"/>
              <a:t>Better Example</a:t>
            </a:r>
          </a:p>
        </p:txBody>
      </p:sp>
      <p:sp>
        <p:nvSpPr>
          <p:cNvPr id="131078" name="Text Box 6"/>
          <p:cNvSpPr txBox="1">
            <a:spLocks noChangeArrowheads="1"/>
          </p:cNvSpPr>
          <p:nvPr/>
        </p:nvSpPr>
        <p:spPr bwMode="auto">
          <a:xfrm>
            <a:off x="685800" y="4343400"/>
            <a:ext cx="7772400" cy="2225675"/>
          </a:xfrm>
          <a:prstGeom prst="rect">
            <a:avLst/>
          </a:prstGeom>
          <a:noFill/>
          <a:ln w="9525">
            <a:noFill/>
            <a:miter lim="800000"/>
            <a:headEnd/>
            <a:tailEnd/>
          </a:ln>
        </p:spPr>
        <p:txBody>
          <a:bodyPr>
            <a:spAutoFit/>
          </a:bodyPr>
          <a:lstStyle/>
          <a:p>
            <a:pPr marL="457200" indent="-457200">
              <a:spcBef>
                <a:spcPct val="50000"/>
              </a:spcBef>
            </a:pPr>
            <a:r>
              <a:rPr lang="en-US" dirty="0"/>
              <a:t>What is the main reason so many people moved to California in 1849?</a:t>
            </a:r>
          </a:p>
          <a:p>
            <a:pPr marL="914400" lvl="1" indent="-457200">
              <a:spcBef>
                <a:spcPct val="50000"/>
              </a:spcBef>
              <a:buFontTx/>
              <a:buAutoNum type="alphaLcPeriod"/>
            </a:pPr>
            <a:r>
              <a:rPr lang="en-US" dirty="0"/>
              <a:t>California land was fertile, plentiful, and inexpensive.</a:t>
            </a:r>
          </a:p>
          <a:p>
            <a:pPr marL="914400" lvl="1" indent="-457200">
              <a:spcBef>
                <a:spcPct val="50000"/>
              </a:spcBef>
              <a:buFontTx/>
              <a:buAutoNum type="alphaLcPeriod"/>
            </a:pPr>
            <a:r>
              <a:rPr lang="en-US" dirty="0"/>
              <a:t>Gold was discovered in central California.</a:t>
            </a:r>
          </a:p>
          <a:p>
            <a:pPr marL="914400" lvl="1" indent="-457200">
              <a:spcBef>
                <a:spcPct val="50000"/>
              </a:spcBef>
              <a:buFontTx/>
              <a:buAutoNum type="alphaLcPeriod"/>
            </a:pPr>
            <a:r>
              <a:rPr lang="en-US" dirty="0"/>
              <a:t>The east was preparing for a civil war.</a:t>
            </a:r>
          </a:p>
          <a:p>
            <a:pPr marL="914400" lvl="1" indent="-457200">
              <a:spcBef>
                <a:spcPct val="50000"/>
              </a:spcBef>
              <a:buFontTx/>
              <a:buAutoNum type="alphaLcPeriod"/>
            </a:pPr>
            <a:r>
              <a:rPr lang="en-US" dirty="0"/>
              <a:t>They wanted to establish religious settlements.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dissolve">
                                      <p:cBhvr>
                                        <p:cTn id="7" dur="500"/>
                                        <p:tgtEl>
                                          <p:spTgt spid="1310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dissolve">
                                      <p:cBhvr>
                                        <p:cTn id="12" dur="500"/>
                                        <p:tgtEl>
                                          <p:spTgt spid="13107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1075">
                                            <p:txEl>
                                              <p:pRg st="1" end="1"/>
                                            </p:txEl>
                                          </p:spTgt>
                                        </p:tgtEl>
                                        <p:attrNameLst>
                                          <p:attrName>style.visibility</p:attrName>
                                        </p:attrNameLst>
                                      </p:cBhvr>
                                      <p:to>
                                        <p:strVal val="visible"/>
                                      </p:to>
                                    </p:set>
                                    <p:animEffect transition="in" filter="dissolve">
                                      <p:cBhvr>
                                        <p:cTn id="15" dur="500"/>
                                        <p:tgtEl>
                                          <p:spTgt spid="131075">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1075">
                                            <p:txEl>
                                              <p:pRg st="2" end="2"/>
                                            </p:txEl>
                                          </p:spTgt>
                                        </p:tgtEl>
                                        <p:attrNameLst>
                                          <p:attrName>style.visibility</p:attrName>
                                        </p:attrNameLst>
                                      </p:cBhvr>
                                      <p:to>
                                        <p:strVal val="visible"/>
                                      </p:to>
                                    </p:set>
                                    <p:animEffect transition="in" filter="dissolve">
                                      <p:cBhvr>
                                        <p:cTn id="18" dur="500"/>
                                        <p:tgtEl>
                                          <p:spTgt spid="131075">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1075">
                                            <p:txEl>
                                              <p:pRg st="3" end="3"/>
                                            </p:txEl>
                                          </p:spTgt>
                                        </p:tgtEl>
                                        <p:attrNameLst>
                                          <p:attrName>style.visibility</p:attrName>
                                        </p:attrNameLst>
                                      </p:cBhvr>
                                      <p:to>
                                        <p:strVal val="visible"/>
                                      </p:to>
                                    </p:set>
                                    <p:animEffect transition="in" filter="dissolve">
                                      <p:cBhvr>
                                        <p:cTn id="21" dur="500"/>
                                        <p:tgtEl>
                                          <p:spTgt spid="131075">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1075">
                                            <p:txEl>
                                              <p:pRg st="4" end="4"/>
                                            </p:txEl>
                                          </p:spTgt>
                                        </p:tgtEl>
                                        <p:attrNameLst>
                                          <p:attrName>style.visibility</p:attrName>
                                        </p:attrNameLst>
                                      </p:cBhvr>
                                      <p:to>
                                        <p:strVal val="visible"/>
                                      </p:to>
                                    </p:set>
                                    <p:animEffect transition="in" filter="dissolve">
                                      <p:cBhvr>
                                        <p:cTn id="24" dur="500"/>
                                        <p:tgtEl>
                                          <p:spTgt spid="13107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1077"/>
                                        </p:tgtEl>
                                        <p:attrNameLst>
                                          <p:attrName>style.visibility</p:attrName>
                                        </p:attrNameLst>
                                      </p:cBhvr>
                                      <p:to>
                                        <p:strVal val="visible"/>
                                      </p:to>
                                    </p:set>
                                    <p:animEffect transition="in" filter="dissolve">
                                      <p:cBhvr>
                                        <p:cTn id="29" dur="500"/>
                                        <p:tgtEl>
                                          <p:spTgt spid="13107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31078">
                                            <p:txEl>
                                              <p:pRg st="0" end="0"/>
                                            </p:txEl>
                                          </p:spTgt>
                                        </p:tgtEl>
                                        <p:attrNameLst>
                                          <p:attrName>style.visibility</p:attrName>
                                        </p:attrNameLst>
                                      </p:cBhvr>
                                      <p:to>
                                        <p:strVal val="visible"/>
                                      </p:to>
                                    </p:set>
                                    <p:animEffect transition="in" filter="dissolve">
                                      <p:cBhvr>
                                        <p:cTn id="34" dur="500"/>
                                        <p:tgtEl>
                                          <p:spTgt spid="131078">
                                            <p:txEl>
                                              <p:pRg st="0" end="0"/>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31078">
                                            <p:txEl>
                                              <p:pRg st="1" end="1"/>
                                            </p:txEl>
                                          </p:spTgt>
                                        </p:tgtEl>
                                        <p:attrNameLst>
                                          <p:attrName>style.visibility</p:attrName>
                                        </p:attrNameLst>
                                      </p:cBhvr>
                                      <p:to>
                                        <p:strVal val="visible"/>
                                      </p:to>
                                    </p:set>
                                    <p:animEffect transition="in" filter="dissolve">
                                      <p:cBhvr>
                                        <p:cTn id="37" dur="500"/>
                                        <p:tgtEl>
                                          <p:spTgt spid="131078">
                                            <p:txEl>
                                              <p:pRg st="1" end="1"/>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31078">
                                            <p:txEl>
                                              <p:pRg st="2" end="2"/>
                                            </p:txEl>
                                          </p:spTgt>
                                        </p:tgtEl>
                                        <p:attrNameLst>
                                          <p:attrName>style.visibility</p:attrName>
                                        </p:attrNameLst>
                                      </p:cBhvr>
                                      <p:to>
                                        <p:strVal val="visible"/>
                                      </p:to>
                                    </p:set>
                                    <p:animEffect transition="in" filter="dissolve">
                                      <p:cBhvr>
                                        <p:cTn id="40" dur="500"/>
                                        <p:tgtEl>
                                          <p:spTgt spid="131078">
                                            <p:txEl>
                                              <p:pRg st="2" end="2"/>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131078">
                                            <p:txEl>
                                              <p:pRg st="3" end="3"/>
                                            </p:txEl>
                                          </p:spTgt>
                                        </p:tgtEl>
                                        <p:attrNameLst>
                                          <p:attrName>style.visibility</p:attrName>
                                        </p:attrNameLst>
                                      </p:cBhvr>
                                      <p:to>
                                        <p:strVal val="visible"/>
                                      </p:to>
                                    </p:set>
                                    <p:animEffect transition="in" filter="dissolve">
                                      <p:cBhvr>
                                        <p:cTn id="43" dur="500"/>
                                        <p:tgtEl>
                                          <p:spTgt spid="131078">
                                            <p:txEl>
                                              <p:pRg st="3" end="3"/>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131078">
                                            <p:txEl>
                                              <p:pRg st="4" end="4"/>
                                            </p:txEl>
                                          </p:spTgt>
                                        </p:tgtEl>
                                        <p:attrNameLst>
                                          <p:attrName>style.visibility</p:attrName>
                                        </p:attrNameLst>
                                      </p:cBhvr>
                                      <p:to>
                                        <p:strVal val="visible"/>
                                      </p:to>
                                    </p:set>
                                    <p:animEffect transition="in" filter="dissolve">
                                      <p:cBhvr>
                                        <p:cTn id="46" dur="500"/>
                                        <p:tgtEl>
                                          <p:spTgt spid="131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P spid="131076" grpId="0"/>
      <p:bldP spid="1310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1600" y="228600"/>
            <a:ext cx="8991600" cy="1143000"/>
          </a:xfrm>
          <a:noFill/>
          <a:ln w="57150" cmpd="thinThick">
            <a:solidFill>
              <a:schemeClr val="tx1"/>
            </a:solidFill>
          </a:ln>
        </p:spPr>
        <p:txBody>
          <a:bodyPr/>
          <a:lstStyle/>
          <a:p>
            <a:r>
              <a:rPr lang="en-US" sz="2400" dirty="0" smtClean="0"/>
              <a:t>2.  Stem may consist of either a direct question or an incomplete  </a:t>
            </a:r>
            <a:br>
              <a:rPr lang="en-US" sz="2400" dirty="0" smtClean="0"/>
            </a:br>
            <a:r>
              <a:rPr lang="en-US" sz="2400" dirty="0" smtClean="0"/>
              <a:t>  sentence, whichever presents the problem more clearly and concisely.</a:t>
            </a:r>
            <a:r>
              <a:rPr lang="en-US" sz="2000" dirty="0" smtClean="0"/>
              <a:t> </a:t>
            </a:r>
          </a:p>
        </p:txBody>
      </p:sp>
      <p:sp>
        <p:nvSpPr>
          <p:cNvPr id="132099" name="Rectangle 3"/>
          <p:cNvSpPr>
            <a:spLocks noGrp="1" noChangeArrowheads="1"/>
          </p:cNvSpPr>
          <p:nvPr>
            <p:ph type="body" idx="1"/>
          </p:nvPr>
        </p:nvSpPr>
        <p:spPr>
          <a:xfrm>
            <a:off x="152400" y="1905000"/>
            <a:ext cx="8686800" cy="1905000"/>
          </a:xfrm>
        </p:spPr>
        <p:txBody>
          <a:bodyPr/>
          <a:lstStyle/>
          <a:p>
            <a:pPr marL="609600" indent="-609600">
              <a:lnSpc>
                <a:spcPct val="80000"/>
              </a:lnSpc>
              <a:buFontTx/>
              <a:buNone/>
            </a:pPr>
            <a:r>
              <a:rPr lang="en-US" sz="2000" dirty="0" smtClean="0"/>
              <a:t>Which of the following was the principal keyboard instrument in 16</a:t>
            </a:r>
            <a:r>
              <a:rPr lang="en-US" sz="2000" baseline="30000" dirty="0" smtClean="0"/>
              <a:t>th</a:t>
            </a:r>
            <a:r>
              <a:rPr lang="en-US" sz="2000" dirty="0" smtClean="0"/>
              <a:t> century Europe?</a:t>
            </a:r>
          </a:p>
          <a:p>
            <a:pPr marL="990600" lvl="1" indent="-533400">
              <a:lnSpc>
                <a:spcPct val="80000"/>
              </a:lnSpc>
              <a:buFontTx/>
              <a:buAutoNum type="alphaLcPeriod"/>
            </a:pPr>
            <a:r>
              <a:rPr lang="en-US" sz="2000" dirty="0" smtClean="0"/>
              <a:t>Clavichord</a:t>
            </a:r>
          </a:p>
          <a:p>
            <a:pPr marL="990600" lvl="1" indent="-533400">
              <a:lnSpc>
                <a:spcPct val="80000"/>
              </a:lnSpc>
              <a:buFontTx/>
              <a:buAutoNum type="alphaLcPeriod"/>
            </a:pPr>
            <a:r>
              <a:rPr lang="en-US" sz="2000" dirty="0" smtClean="0"/>
              <a:t>Harpsichord</a:t>
            </a:r>
          </a:p>
          <a:p>
            <a:pPr marL="990600" lvl="1" indent="-533400">
              <a:lnSpc>
                <a:spcPct val="80000"/>
              </a:lnSpc>
              <a:buFontTx/>
              <a:buAutoNum type="alphaLcPeriod"/>
            </a:pPr>
            <a:r>
              <a:rPr lang="en-US" sz="2000" dirty="0" smtClean="0"/>
              <a:t>Organ</a:t>
            </a:r>
          </a:p>
          <a:p>
            <a:pPr marL="990600" lvl="1" indent="-533400">
              <a:lnSpc>
                <a:spcPct val="80000"/>
              </a:lnSpc>
              <a:buFontTx/>
              <a:buAutoNum type="alphaLcPeriod"/>
            </a:pPr>
            <a:r>
              <a:rPr lang="en-US" sz="2000" dirty="0" smtClean="0"/>
              <a:t>Pianoforte</a:t>
            </a:r>
          </a:p>
        </p:txBody>
      </p:sp>
      <p:sp>
        <p:nvSpPr>
          <p:cNvPr id="132100" name="Text Box 4"/>
          <p:cNvSpPr txBox="1">
            <a:spLocks noChangeArrowheads="1"/>
          </p:cNvSpPr>
          <p:nvPr/>
        </p:nvSpPr>
        <p:spPr bwMode="auto">
          <a:xfrm>
            <a:off x="152400" y="1524000"/>
            <a:ext cx="2971800" cy="396875"/>
          </a:xfrm>
          <a:prstGeom prst="rect">
            <a:avLst/>
          </a:prstGeom>
          <a:noFill/>
          <a:ln w="9525">
            <a:noFill/>
            <a:miter lim="800000"/>
            <a:headEnd/>
            <a:tailEnd/>
          </a:ln>
        </p:spPr>
        <p:txBody>
          <a:bodyPr>
            <a:spAutoFit/>
          </a:bodyPr>
          <a:lstStyle/>
          <a:p>
            <a:pPr>
              <a:spcBef>
                <a:spcPct val="50000"/>
              </a:spcBef>
            </a:pPr>
            <a:r>
              <a:rPr lang="en-US" b="1" u="sng" dirty="0"/>
              <a:t>Direct Question Example</a:t>
            </a:r>
          </a:p>
        </p:txBody>
      </p:sp>
      <p:sp>
        <p:nvSpPr>
          <p:cNvPr id="132101" name="Text Box 5"/>
          <p:cNvSpPr txBox="1">
            <a:spLocks noChangeArrowheads="1"/>
          </p:cNvSpPr>
          <p:nvPr/>
        </p:nvSpPr>
        <p:spPr bwMode="auto">
          <a:xfrm>
            <a:off x="228600" y="3886200"/>
            <a:ext cx="3581400" cy="396875"/>
          </a:xfrm>
          <a:prstGeom prst="rect">
            <a:avLst/>
          </a:prstGeom>
          <a:noFill/>
          <a:ln w="9525">
            <a:noFill/>
            <a:miter lim="800000"/>
            <a:headEnd/>
            <a:tailEnd/>
          </a:ln>
        </p:spPr>
        <p:txBody>
          <a:bodyPr>
            <a:spAutoFit/>
          </a:bodyPr>
          <a:lstStyle/>
          <a:p>
            <a:pPr>
              <a:spcBef>
                <a:spcPct val="50000"/>
              </a:spcBef>
            </a:pPr>
            <a:r>
              <a:rPr lang="en-US" b="1" u="sng" dirty="0"/>
              <a:t>Incomplete Sentence Example</a:t>
            </a:r>
          </a:p>
        </p:txBody>
      </p:sp>
      <p:sp>
        <p:nvSpPr>
          <p:cNvPr id="132102" name="Text Box 6"/>
          <p:cNvSpPr txBox="1">
            <a:spLocks noChangeArrowheads="1"/>
          </p:cNvSpPr>
          <p:nvPr/>
        </p:nvSpPr>
        <p:spPr bwMode="auto">
          <a:xfrm>
            <a:off x="152400" y="4419600"/>
            <a:ext cx="8001000" cy="1555750"/>
          </a:xfrm>
          <a:prstGeom prst="rect">
            <a:avLst/>
          </a:prstGeom>
          <a:noFill/>
          <a:ln w="9525">
            <a:noFill/>
            <a:miter lim="800000"/>
            <a:headEnd/>
            <a:tailEnd/>
          </a:ln>
        </p:spPr>
        <p:txBody>
          <a:bodyPr>
            <a:spAutoFit/>
          </a:bodyPr>
          <a:lstStyle/>
          <a:p>
            <a:pPr marL="457200" indent="-457200">
              <a:lnSpc>
                <a:spcPct val="80000"/>
              </a:lnSpc>
              <a:spcBef>
                <a:spcPct val="20000"/>
              </a:spcBef>
            </a:pPr>
            <a:r>
              <a:rPr lang="en-US" dirty="0"/>
              <a:t>The principal keyboard instrument in 16</a:t>
            </a:r>
            <a:r>
              <a:rPr lang="en-US" baseline="30000" dirty="0"/>
              <a:t>th</a:t>
            </a:r>
            <a:r>
              <a:rPr lang="en-US" dirty="0"/>
              <a:t> century Europe was the :</a:t>
            </a:r>
          </a:p>
          <a:p>
            <a:pPr marL="914400" lvl="1" indent="-457200">
              <a:lnSpc>
                <a:spcPct val="80000"/>
              </a:lnSpc>
              <a:spcBef>
                <a:spcPct val="20000"/>
              </a:spcBef>
              <a:buFontTx/>
              <a:buAutoNum type="alphaLcPeriod"/>
            </a:pPr>
            <a:r>
              <a:rPr lang="en-US" dirty="0"/>
              <a:t>Clavichord</a:t>
            </a:r>
          </a:p>
          <a:p>
            <a:pPr marL="914400" lvl="1" indent="-457200">
              <a:lnSpc>
                <a:spcPct val="80000"/>
              </a:lnSpc>
              <a:spcBef>
                <a:spcPct val="20000"/>
              </a:spcBef>
              <a:buFontTx/>
              <a:buAutoNum type="alphaLcPeriod"/>
            </a:pPr>
            <a:r>
              <a:rPr lang="en-US" dirty="0"/>
              <a:t>Harpsichord</a:t>
            </a:r>
          </a:p>
          <a:p>
            <a:pPr marL="914400" lvl="1" indent="-457200">
              <a:lnSpc>
                <a:spcPct val="80000"/>
              </a:lnSpc>
              <a:spcBef>
                <a:spcPct val="20000"/>
              </a:spcBef>
              <a:buFontTx/>
              <a:buAutoNum type="alphaLcPeriod"/>
            </a:pPr>
            <a:r>
              <a:rPr lang="en-US" dirty="0"/>
              <a:t>Organ</a:t>
            </a:r>
          </a:p>
          <a:p>
            <a:pPr marL="914400" lvl="1" indent="-457200">
              <a:lnSpc>
                <a:spcPct val="80000"/>
              </a:lnSpc>
              <a:spcBef>
                <a:spcPct val="20000"/>
              </a:spcBef>
              <a:buFontTx/>
              <a:buAutoNum type="alphaLcPeriod"/>
            </a:pPr>
            <a:r>
              <a:rPr lang="en-US" dirty="0"/>
              <a:t>Pianoforte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dissolve">
                                      <p:cBhvr>
                                        <p:cTn id="7" dur="500"/>
                                        <p:tgtEl>
                                          <p:spTgt spid="1321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dissolve">
                                      <p:cBhvr>
                                        <p:cTn id="12" dur="500"/>
                                        <p:tgtEl>
                                          <p:spTgt spid="132099">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Effect transition="in" filter="dissolve">
                                      <p:cBhvr>
                                        <p:cTn id="15" dur="500"/>
                                        <p:tgtEl>
                                          <p:spTgt spid="132099">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32099">
                                            <p:txEl>
                                              <p:pRg st="2" end="2"/>
                                            </p:txEl>
                                          </p:spTgt>
                                        </p:tgtEl>
                                        <p:attrNameLst>
                                          <p:attrName>style.visibility</p:attrName>
                                        </p:attrNameLst>
                                      </p:cBhvr>
                                      <p:to>
                                        <p:strVal val="visible"/>
                                      </p:to>
                                    </p:set>
                                    <p:animEffect transition="in" filter="dissolve">
                                      <p:cBhvr>
                                        <p:cTn id="18" dur="500"/>
                                        <p:tgtEl>
                                          <p:spTgt spid="132099">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32099">
                                            <p:txEl>
                                              <p:pRg st="3" end="3"/>
                                            </p:txEl>
                                          </p:spTgt>
                                        </p:tgtEl>
                                        <p:attrNameLst>
                                          <p:attrName>style.visibility</p:attrName>
                                        </p:attrNameLst>
                                      </p:cBhvr>
                                      <p:to>
                                        <p:strVal val="visible"/>
                                      </p:to>
                                    </p:set>
                                    <p:animEffect transition="in" filter="dissolve">
                                      <p:cBhvr>
                                        <p:cTn id="21" dur="500"/>
                                        <p:tgtEl>
                                          <p:spTgt spid="132099">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32099">
                                            <p:txEl>
                                              <p:pRg st="4" end="4"/>
                                            </p:txEl>
                                          </p:spTgt>
                                        </p:tgtEl>
                                        <p:attrNameLst>
                                          <p:attrName>style.visibility</p:attrName>
                                        </p:attrNameLst>
                                      </p:cBhvr>
                                      <p:to>
                                        <p:strVal val="visible"/>
                                      </p:to>
                                    </p:set>
                                    <p:animEffect transition="in" filter="dissolve">
                                      <p:cBhvr>
                                        <p:cTn id="24" dur="500"/>
                                        <p:tgtEl>
                                          <p:spTgt spid="13209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2101"/>
                                        </p:tgtEl>
                                        <p:attrNameLst>
                                          <p:attrName>style.visibility</p:attrName>
                                        </p:attrNameLst>
                                      </p:cBhvr>
                                      <p:to>
                                        <p:strVal val="visible"/>
                                      </p:to>
                                    </p:set>
                                    <p:animEffect transition="in" filter="dissolve">
                                      <p:cBhvr>
                                        <p:cTn id="29" dur="500"/>
                                        <p:tgtEl>
                                          <p:spTgt spid="13210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32102">
                                            <p:txEl>
                                              <p:pRg st="0" end="0"/>
                                            </p:txEl>
                                          </p:spTgt>
                                        </p:tgtEl>
                                        <p:attrNameLst>
                                          <p:attrName>style.visibility</p:attrName>
                                        </p:attrNameLst>
                                      </p:cBhvr>
                                      <p:to>
                                        <p:strVal val="visible"/>
                                      </p:to>
                                    </p:set>
                                    <p:animEffect transition="in" filter="dissolve">
                                      <p:cBhvr>
                                        <p:cTn id="34" dur="500"/>
                                        <p:tgtEl>
                                          <p:spTgt spid="132102">
                                            <p:txEl>
                                              <p:pRg st="0" end="0"/>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32102">
                                            <p:txEl>
                                              <p:pRg st="1" end="1"/>
                                            </p:txEl>
                                          </p:spTgt>
                                        </p:tgtEl>
                                        <p:attrNameLst>
                                          <p:attrName>style.visibility</p:attrName>
                                        </p:attrNameLst>
                                      </p:cBhvr>
                                      <p:to>
                                        <p:strVal val="visible"/>
                                      </p:to>
                                    </p:set>
                                    <p:animEffect transition="in" filter="dissolve">
                                      <p:cBhvr>
                                        <p:cTn id="37" dur="500"/>
                                        <p:tgtEl>
                                          <p:spTgt spid="132102">
                                            <p:txEl>
                                              <p:pRg st="1" end="1"/>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32102">
                                            <p:txEl>
                                              <p:pRg st="2" end="2"/>
                                            </p:txEl>
                                          </p:spTgt>
                                        </p:tgtEl>
                                        <p:attrNameLst>
                                          <p:attrName>style.visibility</p:attrName>
                                        </p:attrNameLst>
                                      </p:cBhvr>
                                      <p:to>
                                        <p:strVal val="visible"/>
                                      </p:to>
                                    </p:set>
                                    <p:animEffect transition="in" filter="dissolve">
                                      <p:cBhvr>
                                        <p:cTn id="40" dur="500"/>
                                        <p:tgtEl>
                                          <p:spTgt spid="132102">
                                            <p:txEl>
                                              <p:pRg st="2" end="2"/>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132102">
                                            <p:txEl>
                                              <p:pRg st="3" end="3"/>
                                            </p:txEl>
                                          </p:spTgt>
                                        </p:tgtEl>
                                        <p:attrNameLst>
                                          <p:attrName>style.visibility</p:attrName>
                                        </p:attrNameLst>
                                      </p:cBhvr>
                                      <p:to>
                                        <p:strVal val="visible"/>
                                      </p:to>
                                    </p:set>
                                    <p:animEffect transition="in" filter="dissolve">
                                      <p:cBhvr>
                                        <p:cTn id="43" dur="500"/>
                                        <p:tgtEl>
                                          <p:spTgt spid="132102">
                                            <p:txEl>
                                              <p:pRg st="3" end="3"/>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132102">
                                            <p:txEl>
                                              <p:pRg st="4" end="4"/>
                                            </p:txEl>
                                          </p:spTgt>
                                        </p:tgtEl>
                                        <p:attrNameLst>
                                          <p:attrName>style.visibility</p:attrName>
                                        </p:attrNameLst>
                                      </p:cBhvr>
                                      <p:to>
                                        <p:strVal val="visible"/>
                                      </p:to>
                                    </p:set>
                                    <p:animEffect transition="in" filter="dissolve">
                                      <p:cBhvr>
                                        <p:cTn id="46" dur="500"/>
                                        <p:tgtEl>
                                          <p:spTgt spid="132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1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7772400" cy="1143000"/>
          </a:xfrm>
          <a:noFill/>
          <a:ln w="57150" cmpd="thinThick">
            <a:solidFill>
              <a:schemeClr val="tx1"/>
            </a:solidFill>
          </a:ln>
        </p:spPr>
        <p:txBody>
          <a:bodyPr/>
          <a:lstStyle/>
          <a:p>
            <a:pPr algn="l">
              <a:tabLst>
                <a:tab pos="1889125" algn="l"/>
              </a:tabLst>
            </a:pPr>
            <a:r>
              <a:rPr lang="en-US" sz="2400" b="1" dirty="0" smtClean="0"/>
              <a:t>3. Include as much of the item as possible in the stem, but    </a:t>
            </a:r>
            <a:br>
              <a:rPr lang="en-US" sz="2400" b="1" dirty="0" smtClean="0"/>
            </a:br>
            <a:r>
              <a:rPr lang="en-US" sz="2400" b="1" dirty="0" smtClean="0"/>
              <a:t>    do not include irrelevant material.</a:t>
            </a:r>
            <a:r>
              <a:rPr lang="en-US" sz="2400" dirty="0" smtClean="0"/>
              <a:t> </a:t>
            </a:r>
          </a:p>
        </p:txBody>
      </p:sp>
      <p:sp>
        <p:nvSpPr>
          <p:cNvPr id="133123" name="Rectangle 3"/>
          <p:cNvSpPr>
            <a:spLocks noGrp="1" noChangeArrowheads="1"/>
          </p:cNvSpPr>
          <p:nvPr>
            <p:ph type="body" idx="1"/>
          </p:nvPr>
        </p:nvSpPr>
        <p:spPr>
          <a:xfrm>
            <a:off x="685800" y="1981200"/>
            <a:ext cx="7772400" cy="1828800"/>
          </a:xfrm>
        </p:spPr>
        <p:txBody>
          <a:bodyPr/>
          <a:lstStyle/>
          <a:p>
            <a:pPr marL="609600" indent="-609600">
              <a:buFontTx/>
              <a:buNone/>
            </a:pPr>
            <a:r>
              <a:rPr lang="en-US" sz="2000" dirty="0" smtClean="0"/>
              <a:t>If the pressure of a certain amount of gas is held constant, what will happen if its volume is increased?</a:t>
            </a:r>
          </a:p>
          <a:p>
            <a:pPr marL="990600" lvl="1" indent="-533400">
              <a:buFontTx/>
              <a:buAutoNum type="alphaLcPeriod"/>
            </a:pPr>
            <a:r>
              <a:rPr lang="en-US" sz="1800" dirty="0" smtClean="0"/>
              <a:t>The temperature of the gas will decrease.</a:t>
            </a:r>
          </a:p>
          <a:p>
            <a:pPr marL="990600" lvl="1" indent="-533400">
              <a:buFontTx/>
              <a:buAutoNum type="alphaLcPeriod"/>
            </a:pPr>
            <a:r>
              <a:rPr lang="en-US" sz="1800" dirty="0" smtClean="0"/>
              <a:t>The temperature of the gas will increase.</a:t>
            </a:r>
          </a:p>
          <a:p>
            <a:pPr marL="990600" lvl="1" indent="-533400">
              <a:buFontTx/>
              <a:buAutoNum type="alphaLcPeriod"/>
            </a:pPr>
            <a:r>
              <a:rPr lang="en-US" sz="1800" dirty="0" smtClean="0"/>
              <a:t>The temperature of the gas will remain the same.</a:t>
            </a:r>
          </a:p>
        </p:txBody>
      </p:sp>
      <p:sp>
        <p:nvSpPr>
          <p:cNvPr id="133124" name="Text Box 4"/>
          <p:cNvSpPr txBox="1">
            <a:spLocks noChangeArrowheads="1"/>
          </p:cNvSpPr>
          <p:nvPr/>
        </p:nvSpPr>
        <p:spPr bwMode="auto">
          <a:xfrm>
            <a:off x="609600" y="1524000"/>
            <a:ext cx="2286000" cy="396875"/>
          </a:xfrm>
          <a:prstGeom prst="rect">
            <a:avLst/>
          </a:prstGeom>
          <a:noFill/>
          <a:ln w="9525">
            <a:noFill/>
            <a:miter lim="800000"/>
            <a:headEnd/>
            <a:tailEnd/>
          </a:ln>
        </p:spPr>
        <p:txBody>
          <a:bodyPr>
            <a:spAutoFit/>
          </a:bodyPr>
          <a:lstStyle/>
          <a:p>
            <a:pPr>
              <a:spcBef>
                <a:spcPct val="50000"/>
              </a:spcBef>
            </a:pPr>
            <a:r>
              <a:rPr lang="en-US" b="1" u="sng" dirty="0"/>
              <a:t>Poor Example</a:t>
            </a:r>
          </a:p>
        </p:txBody>
      </p:sp>
      <p:sp>
        <p:nvSpPr>
          <p:cNvPr id="133125" name="Text Box 5"/>
          <p:cNvSpPr txBox="1">
            <a:spLocks noChangeArrowheads="1"/>
          </p:cNvSpPr>
          <p:nvPr/>
        </p:nvSpPr>
        <p:spPr bwMode="auto">
          <a:xfrm>
            <a:off x="685800" y="3810000"/>
            <a:ext cx="2514600" cy="396875"/>
          </a:xfrm>
          <a:prstGeom prst="rect">
            <a:avLst/>
          </a:prstGeom>
          <a:noFill/>
          <a:ln w="9525">
            <a:noFill/>
            <a:miter lim="800000"/>
            <a:headEnd/>
            <a:tailEnd/>
          </a:ln>
        </p:spPr>
        <p:txBody>
          <a:bodyPr>
            <a:spAutoFit/>
          </a:bodyPr>
          <a:lstStyle/>
          <a:p>
            <a:pPr>
              <a:spcBef>
                <a:spcPct val="50000"/>
              </a:spcBef>
            </a:pPr>
            <a:r>
              <a:rPr lang="en-US" b="1" u="sng" dirty="0"/>
              <a:t>Better Example</a:t>
            </a:r>
          </a:p>
        </p:txBody>
      </p:sp>
      <p:sp>
        <p:nvSpPr>
          <p:cNvPr id="133126" name="Text Box 6"/>
          <p:cNvSpPr txBox="1">
            <a:spLocks noChangeArrowheads="1"/>
          </p:cNvSpPr>
          <p:nvPr/>
        </p:nvSpPr>
        <p:spPr bwMode="auto">
          <a:xfrm>
            <a:off x="619125" y="4267200"/>
            <a:ext cx="8458200" cy="1797050"/>
          </a:xfrm>
          <a:prstGeom prst="rect">
            <a:avLst/>
          </a:prstGeom>
          <a:noFill/>
          <a:ln w="9525">
            <a:noFill/>
            <a:miter lim="800000"/>
            <a:headEnd/>
            <a:tailEnd/>
          </a:ln>
        </p:spPr>
        <p:txBody>
          <a:bodyPr>
            <a:spAutoFit/>
          </a:bodyPr>
          <a:lstStyle/>
          <a:p>
            <a:pPr marL="457200" indent="-457200">
              <a:spcBef>
                <a:spcPct val="20000"/>
              </a:spcBef>
            </a:pPr>
            <a:r>
              <a:rPr lang="en-US" dirty="0"/>
              <a:t>If you increase the volume of a certain gas while holding the pressure constant, its temperature will:</a:t>
            </a:r>
          </a:p>
          <a:p>
            <a:pPr marL="914400" lvl="1" indent="-457200">
              <a:spcBef>
                <a:spcPct val="20000"/>
              </a:spcBef>
              <a:buFontTx/>
              <a:buAutoNum type="alphaLcPeriod"/>
            </a:pPr>
            <a:r>
              <a:rPr lang="en-US" dirty="0"/>
              <a:t>Decrease.</a:t>
            </a:r>
          </a:p>
          <a:p>
            <a:pPr marL="914400" lvl="1" indent="-457200">
              <a:spcBef>
                <a:spcPct val="20000"/>
              </a:spcBef>
              <a:buFontTx/>
              <a:buAutoNum type="alphaLcPeriod"/>
            </a:pPr>
            <a:r>
              <a:rPr lang="en-US" dirty="0"/>
              <a:t>Increase.</a:t>
            </a:r>
          </a:p>
          <a:p>
            <a:pPr marL="914400" lvl="1" indent="-457200">
              <a:spcBef>
                <a:spcPct val="20000"/>
              </a:spcBef>
              <a:buFontTx/>
              <a:buAutoNum type="alphaLcPeriod"/>
            </a:pPr>
            <a:r>
              <a:rPr lang="en-US" dirty="0"/>
              <a:t>Remain the same.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dissolve">
                                      <p:cBhvr>
                                        <p:cTn id="7" dur="500"/>
                                        <p:tgtEl>
                                          <p:spTgt spid="133124"/>
                                        </p:tgtEl>
                                      </p:cBhvr>
                                    </p:animEffect>
                                  </p:childTnLst>
                                </p:cTn>
                              </p:par>
                              <p:par>
                                <p:cTn id="8" presetID="9" presetClass="entr" presetSubtype="0" fill="hold" nodeType="withEffect">
                                  <p:stCondLst>
                                    <p:cond delay="0"/>
                                  </p:stCondLst>
                                  <p:childTnLst>
                                    <p:set>
                                      <p:cBhvr>
                                        <p:cTn id="9" dur="1" fill="hold">
                                          <p:stCondLst>
                                            <p:cond delay="0"/>
                                          </p:stCondLst>
                                        </p:cTn>
                                        <p:tgtEl>
                                          <p:spTgt spid="133123">
                                            <p:txEl>
                                              <p:pRg st="0" end="0"/>
                                            </p:txEl>
                                          </p:spTgt>
                                        </p:tgtEl>
                                        <p:attrNameLst>
                                          <p:attrName>style.visibility</p:attrName>
                                        </p:attrNameLst>
                                      </p:cBhvr>
                                      <p:to>
                                        <p:strVal val="visible"/>
                                      </p:to>
                                    </p:set>
                                    <p:animEffect transition="in" filter="dissolve">
                                      <p:cBhvr>
                                        <p:cTn id="10" dur="500"/>
                                        <p:tgtEl>
                                          <p:spTgt spid="13312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animEffect transition="in" filter="dissolve">
                                      <p:cBhvr>
                                        <p:cTn id="13" dur="500"/>
                                        <p:tgtEl>
                                          <p:spTgt spid="133123">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3123">
                                            <p:txEl>
                                              <p:pRg st="2" end="2"/>
                                            </p:txEl>
                                          </p:spTgt>
                                        </p:tgtEl>
                                        <p:attrNameLst>
                                          <p:attrName>style.visibility</p:attrName>
                                        </p:attrNameLst>
                                      </p:cBhvr>
                                      <p:to>
                                        <p:strVal val="visible"/>
                                      </p:to>
                                    </p:set>
                                    <p:animEffect transition="in" filter="dissolve">
                                      <p:cBhvr>
                                        <p:cTn id="16" dur="500"/>
                                        <p:tgtEl>
                                          <p:spTgt spid="133123">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33123">
                                            <p:txEl>
                                              <p:pRg st="3" end="3"/>
                                            </p:txEl>
                                          </p:spTgt>
                                        </p:tgtEl>
                                        <p:attrNameLst>
                                          <p:attrName>style.visibility</p:attrName>
                                        </p:attrNameLst>
                                      </p:cBhvr>
                                      <p:to>
                                        <p:strVal val="visible"/>
                                      </p:to>
                                    </p:set>
                                    <p:animEffect transition="in" filter="dissolve">
                                      <p:cBhvr>
                                        <p:cTn id="19" dur="500"/>
                                        <p:tgtEl>
                                          <p:spTgt spid="13312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33125">
                                            <p:txEl>
                                              <p:pRg st="0" end="0"/>
                                            </p:txEl>
                                          </p:spTgt>
                                        </p:tgtEl>
                                        <p:attrNameLst>
                                          <p:attrName>style.visibility</p:attrName>
                                        </p:attrNameLst>
                                      </p:cBhvr>
                                      <p:to>
                                        <p:strVal val="visible"/>
                                      </p:to>
                                    </p:set>
                                    <p:animEffect transition="in" filter="dissolve">
                                      <p:cBhvr>
                                        <p:cTn id="24" dur="500"/>
                                        <p:tgtEl>
                                          <p:spTgt spid="133125">
                                            <p:txEl>
                                              <p:pRg st="0" end="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33126">
                                            <p:txEl>
                                              <p:pRg st="0" end="0"/>
                                            </p:txEl>
                                          </p:spTgt>
                                        </p:tgtEl>
                                        <p:attrNameLst>
                                          <p:attrName>style.visibility</p:attrName>
                                        </p:attrNameLst>
                                      </p:cBhvr>
                                      <p:to>
                                        <p:strVal val="visible"/>
                                      </p:to>
                                    </p:set>
                                    <p:animEffect transition="in" filter="dissolve">
                                      <p:cBhvr>
                                        <p:cTn id="27" dur="500"/>
                                        <p:tgtEl>
                                          <p:spTgt spid="133126">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33126">
                                            <p:txEl>
                                              <p:pRg st="1" end="1"/>
                                            </p:txEl>
                                          </p:spTgt>
                                        </p:tgtEl>
                                        <p:attrNameLst>
                                          <p:attrName>style.visibility</p:attrName>
                                        </p:attrNameLst>
                                      </p:cBhvr>
                                      <p:to>
                                        <p:strVal val="visible"/>
                                      </p:to>
                                    </p:set>
                                    <p:animEffect transition="in" filter="dissolve">
                                      <p:cBhvr>
                                        <p:cTn id="30" dur="500"/>
                                        <p:tgtEl>
                                          <p:spTgt spid="133126">
                                            <p:txEl>
                                              <p:pRg st="1" end="1"/>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33126">
                                            <p:txEl>
                                              <p:pRg st="2" end="2"/>
                                            </p:txEl>
                                          </p:spTgt>
                                        </p:tgtEl>
                                        <p:attrNameLst>
                                          <p:attrName>style.visibility</p:attrName>
                                        </p:attrNameLst>
                                      </p:cBhvr>
                                      <p:to>
                                        <p:strVal val="visible"/>
                                      </p:to>
                                    </p:set>
                                    <p:animEffect transition="in" filter="dissolve">
                                      <p:cBhvr>
                                        <p:cTn id="33" dur="500"/>
                                        <p:tgtEl>
                                          <p:spTgt spid="133126">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33126">
                                            <p:txEl>
                                              <p:pRg st="3" end="3"/>
                                            </p:txEl>
                                          </p:spTgt>
                                        </p:tgtEl>
                                        <p:attrNameLst>
                                          <p:attrName>style.visibility</p:attrName>
                                        </p:attrNameLst>
                                      </p:cBhvr>
                                      <p:to>
                                        <p:strVal val="visible"/>
                                      </p:to>
                                    </p:set>
                                    <p:animEffect transition="in" filter="dissolve">
                                      <p:cBhvr>
                                        <p:cTn id="36" dur="500"/>
                                        <p:tgtEl>
                                          <p:spTgt spid="1331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990600"/>
          </a:xfrm>
          <a:noFill/>
          <a:ln w="19050">
            <a:solidFill>
              <a:schemeClr val="tx1"/>
            </a:solidFill>
          </a:ln>
        </p:spPr>
        <p:txBody>
          <a:bodyPr/>
          <a:lstStyle/>
          <a:p>
            <a:r>
              <a:rPr lang="en-US" dirty="0" smtClean="0"/>
              <a:t>Sources</a:t>
            </a:r>
          </a:p>
        </p:txBody>
      </p:sp>
      <p:sp>
        <p:nvSpPr>
          <p:cNvPr id="7171" name="Rectangle 3"/>
          <p:cNvSpPr>
            <a:spLocks noGrp="1" noChangeArrowheads="1"/>
          </p:cNvSpPr>
          <p:nvPr>
            <p:ph type="body" idx="1"/>
          </p:nvPr>
        </p:nvSpPr>
        <p:spPr>
          <a:xfrm>
            <a:off x="685800" y="1905000"/>
            <a:ext cx="7772400" cy="4648200"/>
          </a:xfrm>
          <a:noFill/>
          <a:ln>
            <a:solidFill>
              <a:schemeClr val="tx1"/>
            </a:solidFill>
          </a:ln>
        </p:spPr>
        <p:txBody>
          <a:bodyPr/>
          <a:lstStyle/>
          <a:p>
            <a:pPr>
              <a:lnSpc>
                <a:spcPct val="90000"/>
              </a:lnSpc>
              <a:buFont typeface="Wingdings" pitchFamily="2" charset="2"/>
              <a:buChar char="Ø"/>
            </a:pPr>
            <a:r>
              <a:rPr lang="en-US" sz="2000" dirty="0" smtClean="0"/>
              <a:t>“How to Prepare Better Multiple Choice Items: Guidelines for University Faculty”, Brigham Young University Testing Services &amp; The Department of Instructional Science. 1991</a:t>
            </a:r>
          </a:p>
          <a:p>
            <a:pPr>
              <a:lnSpc>
                <a:spcPct val="90000"/>
              </a:lnSpc>
              <a:buFont typeface="Wingdings" pitchFamily="2" charset="2"/>
              <a:buChar char="Ø"/>
            </a:pPr>
            <a:r>
              <a:rPr lang="en-US" sz="2000" dirty="0" smtClean="0"/>
              <a:t>“Accountability for Learning: How Teachers and School Leaders can Take Charge”, Douglas Reeves, 2004</a:t>
            </a:r>
          </a:p>
          <a:p>
            <a:pPr>
              <a:lnSpc>
                <a:spcPct val="90000"/>
              </a:lnSpc>
              <a:buFont typeface="Wingdings" pitchFamily="2" charset="2"/>
              <a:buChar char="Ø"/>
            </a:pPr>
            <a:r>
              <a:rPr lang="en-US" sz="2000" dirty="0" smtClean="0"/>
              <a:t>“Writing and Reviewing Assessment Items: Guidelines and Tip”, John Painter Ph.D., University North Carolina Chapel Hills. 2004</a:t>
            </a:r>
          </a:p>
          <a:p>
            <a:pPr>
              <a:lnSpc>
                <a:spcPct val="90000"/>
              </a:lnSpc>
              <a:buFont typeface="Wingdings" pitchFamily="2" charset="2"/>
              <a:buChar char="Ø"/>
            </a:pPr>
            <a:r>
              <a:rPr lang="en-US" sz="2000" dirty="0" smtClean="0"/>
              <a:t>“Writing Test Items: Selected Response Assessments”, The Center for Assessment &amp; Research Studies, James Madison University. 2006</a:t>
            </a:r>
          </a:p>
          <a:p>
            <a:pPr>
              <a:lnSpc>
                <a:spcPct val="90000"/>
              </a:lnSpc>
              <a:buFont typeface="Wingdings" pitchFamily="2" charset="2"/>
              <a:buChar char="Ø"/>
            </a:pPr>
            <a:r>
              <a:rPr lang="en-US" sz="2000" dirty="0" smtClean="0"/>
              <a:t>“Common Formative Assessments”, Larry Ainsworth, 2006</a:t>
            </a:r>
          </a:p>
          <a:p>
            <a:pPr>
              <a:lnSpc>
                <a:spcPct val="90000"/>
              </a:lnSpc>
              <a:buFont typeface="Wingdings" pitchFamily="2" charset="2"/>
              <a:buChar char="Ø"/>
            </a:pPr>
            <a:r>
              <a:rPr lang="en-US" sz="2000" dirty="0" smtClean="0"/>
              <a:t>Ahead of the Curve: The Power to Transform Teaching and Learning, Douglas Reeves, 2007</a:t>
            </a:r>
          </a:p>
          <a:p>
            <a:pPr>
              <a:lnSpc>
                <a:spcPct val="90000"/>
              </a:lnSpc>
              <a:buFont typeface="Wingdings" pitchFamily="2" charset="2"/>
              <a:buChar char="Ø"/>
            </a:pPr>
            <a:r>
              <a:rPr lang="en-US" sz="2000" dirty="0" smtClean="0"/>
              <a:t>Learning By Doing, DuFour, DuFour, Eaker, Many, 2006</a:t>
            </a:r>
          </a:p>
          <a:p>
            <a:pPr>
              <a:lnSpc>
                <a:spcPct val="90000"/>
              </a:lnSpc>
              <a:buFont typeface="Wingdings" pitchFamily="2" charset="2"/>
              <a:buChar char="Ø"/>
            </a:pPr>
            <a:r>
              <a:rPr lang="en-US" sz="2000" dirty="0" smtClean="0"/>
              <a:t>“Revisiting Professional Learning Communities at Work: New Insights for Improving Schools”, DuFour, DuFour, Eaker, 2008</a:t>
            </a:r>
          </a:p>
          <a:p>
            <a:pPr>
              <a:lnSpc>
                <a:spcPct val="90000"/>
              </a:lnSpc>
              <a:buFont typeface="Wingdings" pitchFamily="2" charset="2"/>
              <a:buChar char="Ø"/>
            </a:pPr>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04800"/>
            <a:ext cx="7772400" cy="1143000"/>
          </a:xfrm>
          <a:noFill/>
          <a:ln w="57150" cmpd="thinThick">
            <a:solidFill>
              <a:schemeClr val="tx1"/>
            </a:solidFill>
          </a:ln>
        </p:spPr>
        <p:txBody>
          <a:bodyPr/>
          <a:lstStyle/>
          <a:p>
            <a:pPr algn="l">
              <a:tabLst>
                <a:tab pos="1889125" algn="l"/>
              </a:tabLst>
            </a:pPr>
            <a:r>
              <a:rPr lang="en-US" sz="2400" b="1" dirty="0" smtClean="0"/>
              <a:t>3. Include as much of the item as possible in the stem, but    </a:t>
            </a:r>
            <a:br>
              <a:rPr lang="en-US" sz="2400" b="1" dirty="0" smtClean="0"/>
            </a:br>
            <a:r>
              <a:rPr lang="en-US" sz="2400" b="1" dirty="0" smtClean="0"/>
              <a:t>    do not include irrelevant material.</a:t>
            </a:r>
            <a:r>
              <a:rPr lang="en-US" sz="2400" dirty="0" smtClean="0"/>
              <a:t> </a:t>
            </a:r>
          </a:p>
        </p:txBody>
      </p:sp>
      <p:sp>
        <p:nvSpPr>
          <p:cNvPr id="134147" name="Rectangle 3"/>
          <p:cNvSpPr>
            <a:spLocks noGrp="1" noChangeArrowheads="1"/>
          </p:cNvSpPr>
          <p:nvPr>
            <p:ph type="body" idx="1"/>
          </p:nvPr>
        </p:nvSpPr>
        <p:spPr>
          <a:xfrm>
            <a:off x="685800" y="1981200"/>
            <a:ext cx="7772400" cy="3276600"/>
          </a:xfrm>
        </p:spPr>
        <p:txBody>
          <a:bodyPr/>
          <a:lstStyle/>
          <a:p>
            <a:pPr marL="609600" indent="-609600">
              <a:buFontTx/>
              <a:buNone/>
            </a:pPr>
            <a:r>
              <a:rPr lang="en-US" sz="2000" dirty="0" smtClean="0"/>
              <a:t>Suppose you are a mathematics professor who wants to determine whether or not your teaching of the unit on probability has had a significant effect on your students. You decide to analyze their scores from a  test they took before the instruction and their scores from another exam taken after the instruction. Which if the following t-tests is appropriate to use in this situation?</a:t>
            </a:r>
          </a:p>
          <a:p>
            <a:pPr marL="990600" lvl="1" indent="-533400">
              <a:buFontTx/>
              <a:buAutoNum type="alphaLcPeriod"/>
            </a:pPr>
            <a:r>
              <a:rPr lang="en-US" sz="1800" dirty="0" smtClean="0"/>
              <a:t>Dependent samples</a:t>
            </a:r>
          </a:p>
          <a:p>
            <a:pPr marL="990600" lvl="1" indent="-533400">
              <a:buFontTx/>
              <a:buAutoNum type="alphaLcPeriod"/>
            </a:pPr>
            <a:r>
              <a:rPr lang="en-US" sz="1800" dirty="0" smtClean="0"/>
              <a:t>Heterogeneous samples</a:t>
            </a:r>
          </a:p>
          <a:p>
            <a:pPr marL="990600" lvl="1" indent="-533400">
              <a:buFontTx/>
              <a:buAutoNum type="alphaLcPeriod"/>
            </a:pPr>
            <a:r>
              <a:rPr lang="en-US" sz="1800" dirty="0" smtClean="0"/>
              <a:t>Homogeneous samples</a:t>
            </a:r>
          </a:p>
          <a:p>
            <a:pPr marL="990600" lvl="1" indent="-533400">
              <a:buFontTx/>
              <a:buAutoNum type="alphaLcPeriod"/>
            </a:pPr>
            <a:r>
              <a:rPr lang="en-US" sz="1800" dirty="0" smtClean="0"/>
              <a:t>Independent samples</a:t>
            </a:r>
          </a:p>
        </p:txBody>
      </p:sp>
      <p:sp>
        <p:nvSpPr>
          <p:cNvPr id="134148" name="Text Box 4"/>
          <p:cNvSpPr txBox="1">
            <a:spLocks noChangeArrowheads="1"/>
          </p:cNvSpPr>
          <p:nvPr/>
        </p:nvSpPr>
        <p:spPr bwMode="auto">
          <a:xfrm>
            <a:off x="609600" y="1524000"/>
            <a:ext cx="2286000" cy="396875"/>
          </a:xfrm>
          <a:prstGeom prst="rect">
            <a:avLst/>
          </a:prstGeom>
          <a:noFill/>
          <a:ln w="9525">
            <a:noFill/>
            <a:miter lim="800000"/>
            <a:headEnd/>
            <a:tailEnd/>
          </a:ln>
        </p:spPr>
        <p:txBody>
          <a:bodyPr>
            <a:spAutoFit/>
          </a:bodyPr>
          <a:lstStyle/>
          <a:p>
            <a:pPr>
              <a:spcBef>
                <a:spcPct val="50000"/>
              </a:spcBef>
            </a:pPr>
            <a:r>
              <a:rPr lang="en-US" b="1" u="sng" dirty="0"/>
              <a:t>Poor Example</a:t>
            </a:r>
          </a:p>
        </p:txBody>
      </p:sp>
      <p:sp>
        <p:nvSpPr>
          <p:cNvPr id="41989" name="Rectangle 7"/>
          <p:cNvSpPr>
            <a:spLocks noChangeArrowheads="1"/>
          </p:cNvSpPr>
          <p:nvPr/>
        </p:nvSpPr>
        <p:spPr bwMode="auto">
          <a:xfrm>
            <a:off x="685800" y="2057400"/>
            <a:ext cx="8001000" cy="3276600"/>
          </a:xfrm>
          <a:prstGeom prst="rect">
            <a:avLst/>
          </a:prstGeom>
          <a:noFill/>
          <a:ln w="12700">
            <a:solidFill>
              <a:schemeClr val="tx1"/>
            </a:solidFill>
            <a:miter lim="800000"/>
            <a:headEnd/>
            <a:tailEnd/>
          </a:ln>
        </p:spPr>
        <p:txBody>
          <a:bodyPr wrap="none" anchor="ctr"/>
          <a:lstStyle/>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dissolve">
                                      <p:cBhvr>
                                        <p:cTn id="7" dur="500"/>
                                        <p:tgtEl>
                                          <p:spTgt spid="134148"/>
                                        </p:tgtEl>
                                      </p:cBhvr>
                                    </p:animEffect>
                                  </p:childTnLst>
                                </p:cTn>
                              </p:par>
                              <p:par>
                                <p:cTn id="8" presetID="9" presetClass="entr" presetSubtype="0" fill="hold" nodeType="withEffect">
                                  <p:stCondLst>
                                    <p:cond delay="0"/>
                                  </p:stCondLst>
                                  <p:childTnLst>
                                    <p:set>
                                      <p:cBhvr>
                                        <p:cTn id="9" dur="1" fill="hold">
                                          <p:stCondLst>
                                            <p:cond delay="0"/>
                                          </p:stCondLst>
                                        </p:cTn>
                                        <p:tgtEl>
                                          <p:spTgt spid="134147">
                                            <p:txEl>
                                              <p:pRg st="0" end="0"/>
                                            </p:txEl>
                                          </p:spTgt>
                                        </p:tgtEl>
                                        <p:attrNameLst>
                                          <p:attrName>style.visibility</p:attrName>
                                        </p:attrNameLst>
                                      </p:cBhvr>
                                      <p:to>
                                        <p:strVal val="visible"/>
                                      </p:to>
                                    </p:set>
                                    <p:animEffect transition="in" filter="dissolve">
                                      <p:cBhvr>
                                        <p:cTn id="10" dur="500"/>
                                        <p:tgtEl>
                                          <p:spTgt spid="134147">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Effect transition="in" filter="dissolve">
                                      <p:cBhvr>
                                        <p:cTn id="13" dur="500"/>
                                        <p:tgtEl>
                                          <p:spTgt spid="134147">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4147">
                                            <p:txEl>
                                              <p:pRg st="2" end="2"/>
                                            </p:txEl>
                                          </p:spTgt>
                                        </p:tgtEl>
                                        <p:attrNameLst>
                                          <p:attrName>style.visibility</p:attrName>
                                        </p:attrNameLst>
                                      </p:cBhvr>
                                      <p:to>
                                        <p:strVal val="visible"/>
                                      </p:to>
                                    </p:set>
                                    <p:animEffect transition="in" filter="dissolve">
                                      <p:cBhvr>
                                        <p:cTn id="16" dur="500"/>
                                        <p:tgtEl>
                                          <p:spTgt spid="134147">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animEffect transition="in" filter="dissolve">
                                      <p:cBhvr>
                                        <p:cTn id="19" dur="500"/>
                                        <p:tgtEl>
                                          <p:spTgt spid="134147">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4147">
                                            <p:txEl>
                                              <p:pRg st="4" end="4"/>
                                            </p:txEl>
                                          </p:spTgt>
                                        </p:tgtEl>
                                        <p:attrNameLst>
                                          <p:attrName>style.visibility</p:attrName>
                                        </p:attrNameLst>
                                      </p:cBhvr>
                                      <p:to>
                                        <p:strVal val="visible"/>
                                      </p:to>
                                    </p:set>
                                    <p:animEffect transition="in" filter="dissolve">
                                      <p:cBhvr>
                                        <p:cTn id="22" dur="500"/>
                                        <p:tgtEl>
                                          <p:spTgt spid="134147">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1989"/>
                                        </p:tgtEl>
                                        <p:attrNameLst>
                                          <p:attrName>style.visibility</p:attrName>
                                        </p:attrNameLst>
                                      </p:cBhvr>
                                      <p:to>
                                        <p:strVal val="visible"/>
                                      </p:to>
                                    </p:set>
                                    <p:animEffect transition="in" filter="dissolve">
                                      <p:cBhvr>
                                        <p:cTn id="25"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p:bldP spid="4198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304800"/>
            <a:ext cx="7772400" cy="1143000"/>
          </a:xfrm>
          <a:noFill/>
          <a:ln w="57150" cmpd="thinThick">
            <a:solidFill>
              <a:schemeClr val="tx1"/>
            </a:solidFill>
          </a:ln>
        </p:spPr>
        <p:txBody>
          <a:bodyPr/>
          <a:lstStyle/>
          <a:p>
            <a:pPr algn="l">
              <a:tabLst>
                <a:tab pos="1889125" algn="l"/>
              </a:tabLst>
            </a:pPr>
            <a:r>
              <a:rPr lang="en-US" sz="2400" b="1" dirty="0" smtClean="0"/>
              <a:t>3. Include as much of the item as possible in the stem, but    </a:t>
            </a:r>
            <a:br>
              <a:rPr lang="en-US" sz="2400" b="1" dirty="0" smtClean="0"/>
            </a:br>
            <a:r>
              <a:rPr lang="en-US" sz="2400" b="1" dirty="0" smtClean="0"/>
              <a:t>    do not include irrelevant material.</a:t>
            </a:r>
            <a:r>
              <a:rPr lang="en-US" sz="2400" dirty="0" smtClean="0"/>
              <a:t> </a:t>
            </a:r>
          </a:p>
        </p:txBody>
      </p:sp>
      <p:sp>
        <p:nvSpPr>
          <p:cNvPr id="135171" name="Rectangle 3"/>
          <p:cNvSpPr>
            <a:spLocks noGrp="1" noChangeArrowheads="1"/>
          </p:cNvSpPr>
          <p:nvPr>
            <p:ph type="body" idx="1"/>
          </p:nvPr>
        </p:nvSpPr>
        <p:spPr>
          <a:xfrm>
            <a:off x="685800" y="1981200"/>
            <a:ext cx="7772400" cy="2514600"/>
          </a:xfrm>
        </p:spPr>
        <p:txBody>
          <a:bodyPr/>
          <a:lstStyle/>
          <a:p>
            <a:pPr marL="609600" indent="-609600">
              <a:buFontTx/>
              <a:buNone/>
            </a:pPr>
            <a:r>
              <a:rPr lang="en-US" sz="2000" dirty="0" smtClean="0"/>
              <a:t>When analyzing your students’ pretest and posttest scores to determine if your teaching has had a significant effect, an appropriate statistic to use is the t-test for:</a:t>
            </a:r>
          </a:p>
          <a:p>
            <a:pPr marL="990600" lvl="1" indent="-533400">
              <a:buFontTx/>
              <a:buAutoNum type="alphaLcPeriod"/>
            </a:pPr>
            <a:r>
              <a:rPr lang="en-US" sz="1800" dirty="0" smtClean="0"/>
              <a:t>Dependent samples</a:t>
            </a:r>
          </a:p>
          <a:p>
            <a:pPr marL="990600" lvl="1" indent="-533400">
              <a:buFontTx/>
              <a:buAutoNum type="alphaLcPeriod"/>
            </a:pPr>
            <a:r>
              <a:rPr lang="en-US" sz="1800" dirty="0" smtClean="0"/>
              <a:t>Heterogeneous samples</a:t>
            </a:r>
          </a:p>
          <a:p>
            <a:pPr marL="990600" lvl="1" indent="-533400">
              <a:buFontTx/>
              <a:buAutoNum type="alphaLcPeriod"/>
            </a:pPr>
            <a:r>
              <a:rPr lang="en-US" sz="1800" dirty="0" smtClean="0"/>
              <a:t>Homogeneous samples</a:t>
            </a:r>
          </a:p>
          <a:p>
            <a:pPr marL="990600" lvl="1" indent="-533400">
              <a:buFontTx/>
              <a:buAutoNum type="alphaLcPeriod"/>
            </a:pPr>
            <a:r>
              <a:rPr lang="en-US" sz="1800" dirty="0" smtClean="0"/>
              <a:t>Independent samples</a:t>
            </a:r>
          </a:p>
        </p:txBody>
      </p:sp>
      <p:sp>
        <p:nvSpPr>
          <p:cNvPr id="135172" name="Text Box 4"/>
          <p:cNvSpPr txBox="1">
            <a:spLocks noChangeArrowheads="1"/>
          </p:cNvSpPr>
          <p:nvPr/>
        </p:nvSpPr>
        <p:spPr bwMode="auto">
          <a:xfrm>
            <a:off x="609600" y="1524000"/>
            <a:ext cx="2286000" cy="396875"/>
          </a:xfrm>
          <a:prstGeom prst="rect">
            <a:avLst/>
          </a:prstGeom>
          <a:noFill/>
          <a:ln w="9525">
            <a:noFill/>
            <a:miter lim="800000"/>
            <a:headEnd/>
            <a:tailEnd/>
          </a:ln>
        </p:spPr>
        <p:txBody>
          <a:bodyPr>
            <a:spAutoFit/>
          </a:bodyPr>
          <a:lstStyle/>
          <a:p>
            <a:pPr>
              <a:spcBef>
                <a:spcPct val="50000"/>
              </a:spcBef>
            </a:pPr>
            <a:r>
              <a:rPr lang="en-US" b="1" u="sng" dirty="0"/>
              <a:t>Better Example</a:t>
            </a:r>
          </a:p>
        </p:txBody>
      </p:sp>
      <p:sp>
        <p:nvSpPr>
          <p:cNvPr id="43013" name="Text Box 5"/>
          <p:cNvSpPr txBox="1">
            <a:spLocks noChangeArrowheads="1"/>
          </p:cNvSpPr>
          <p:nvPr/>
        </p:nvSpPr>
        <p:spPr bwMode="auto">
          <a:xfrm>
            <a:off x="685800" y="5105400"/>
            <a:ext cx="8001000" cy="1006475"/>
          </a:xfrm>
          <a:prstGeom prst="rect">
            <a:avLst/>
          </a:prstGeom>
          <a:noFill/>
          <a:ln w="9525">
            <a:noFill/>
            <a:miter lim="800000"/>
            <a:headEnd/>
            <a:tailEnd/>
          </a:ln>
        </p:spPr>
        <p:txBody>
          <a:bodyPr>
            <a:spAutoFit/>
          </a:bodyPr>
          <a:lstStyle/>
          <a:p>
            <a:pPr>
              <a:spcBef>
                <a:spcPct val="50000"/>
              </a:spcBef>
            </a:pPr>
            <a:r>
              <a:rPr lang="en-US" dirty="0"/>
              <a:t>Several studies have indicated that including irrelevant material in the item stem decrease both the reliability and the validity of the resulting test scores (Haladyna &amp; Downing, 1989).</a:t>
            </a:r>
          </a:p>
        </p:txBody>
      </p:sp>
      <p:sp>
        <p:nvSpPr>
          <p:cNvPr id="43015" name="Rectangle 7"/>
          <p:cNvSpPr>
            <a:spLocks noChangeArrowheads="1"/>
          </p:cNvSpPr>
          <p:nvPr/>
        </p:nvSpPr>
        <p:spPr bwMode="auto">
          <a:xfrm>
            <a:off x="762000" y="1981200"/>
            <a:ext cx="7772400" cy="2743200"/>
          </a:xfrm>
          <a:prstGeom prst="rect">
            <a:avLst/>
          </a:prstGeom>
          <a:noFill/>
          <a:ln w="9525">
            <a:solidFill>
              <a:schemeClr val="tx1"/>
            </a:solidFill>
            <a:miter lim="800000"/>
            <a:headEnd/>
            <a:tailEn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dissolve">
                                      <p:cBhvr>
                                        <p:cTn id="7" dur="500"/>
                                        <p:tgtEl>
                                          <p:spTgt spid="135172"/>
                                        </p:tgtEl>
                                      </p:cBhvr>
                                    </p:animEffect>
                                  </p:childTnLst>
                                </p:cTn>
                              </p:par>
                              <p:par>
                                <p:cTn id="8" presetID="9" presetClass="entr" presetSubtype="0" fill="hold" nodeType="withEffect">
                                  <p:stCondLst>
                                    <p:cond delay="0"/>
                                  </p:stCondLst>
                                  <p:childTnLst>
                                    <p:set>
                                      <p:cBhvr>
                                        <p:cTn id="9" dur="1" fill="hold">
                                          <p:stCondLst>
                                            <p:cond delay="0"/>
                                          </p:stCondLst>
                                        </p:cTn>
                                        <p:tgtEl>
                                          <p:spTgt spid="135171">
                                            <p:txEl>
                                              <p:pRg st="0" end="0"/>
                                            </p:txEl>
                                          </p:spTgt>
                                        </p:tgtEl>
                                        <p:attrNameLst>
                                          <p:attrName>style.visibility</p:attrName>
                                        </p:attrNameLst>
                                      </p:cBhvr>
                                      <p:to>
                                        <p:strVal val="visible"/>
                                      </p:to>
                                    </p:set>
                                    <p:animEffect transition="in" filter="dissolve">
                                      <p:cBhvr>
                                        <p:cTn id="10" dur="500"/>
                                        <p:tgtEl>
                                          <p:spTgt spid="135171">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Effect transition="in" filter="dissolve">
                                      <p:cBhvr>
                                        <p:cTn id="13" dur="500"/>
                                        <p:tgtEl>
                                          <p:spTgt spid="135171">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5171">
                                            <p:txEl>
                                              <p:pRg st="2" end="2"/>
                                            </p:txEl>
                                          </p:spTgt>
                                        </p:tgtEl>
                                        <p:attrNameLst>
                                          <p:attrName>style.visibility</p:attrName>
                                        </p:attrNameLst>
                                      </p:cBhvr>
                                      <p:to>
                                        <p:strVal val="visible"/>
                                      </p:to>
                                    </p:set>
                                    <p:animEffect transition="in" filter="dissolve">
                                      <p:cBhvr>
                                        <p:cTn id="16" dur="500"/>
                                        <p:tgtEl>
                                          <p:spTgt spid="135171">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animEffect transition="in" filter="dissolve">
                                      <p:cBhvr>
                                        <p:cTn id="19" dur="500"/>
                                        <p:tgtEl>
                                          <p:spTgt spid="135171">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5171">
                                            <p:txEl>
                                              <p:pRg st="4" end="4"/>
                                            </p:txEl>
                                          </p:spTgt>
                                        </p:tgtEl>
                                        <p:attrNameLst>
                                          <p:attrName>style.visibility</p:attrName>
                                        </p:attrNameLst>
                                      </p:cBhvr>
                                      <p:to>
                                        <p:strVal val="visible"/>
                                      </p:to>
                                    </p:set>
                                    <p:animEffect transition="in" filter="dissolve">
                                      <p:cBhvr>
                                        <p:cTn id="22" dur="500"/>
                                        <p:tgtEl>
                                          <p:spTgt spid="135171">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3015"/>
                                        </p:tgtEl>
                                        <p:attrNameLst>
                                          <p:attrName>style.visibility</p:attrName>
                                        </p:attrNameLst>
                                      </p:cBhvr>
                                      <p:to>
                                        <p:strVal val="visible"/>
                                      </p:to>
                                    </p:set>
                                    <p:animEffect transition="in" filter="dissolve">
                                      <p:cBhvr>
                                        <p:cTn id="25" dur="500"/>
                                        <p:tgtEl>
                                          <p:spTgt spid="430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3013"/>
                                        </p:tgtEl>
                                        <p:attrNameLst>
                                          <p:attrName>style.visibility</p:attrName>
                                        </p:attrNameLst>
                                      </p:cBhvr>
                                      <p:to>
                                        <p:strVal val="visible"/>
                                      </p:to>
                                    </p:set>
                                    <p:animEffect transition="in" filter="dissolve">
                                      <p:cBhvr>
                                        <p:cTn id="30"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43013" grpId="0"/>
      <p:bldP spid="430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304800"/>
            <a:ext cx="8001000" cy="838200"/>
          </a:xfrm>
          <a:noFill/>
          <a:ln w="57150" cmpd="thinThick">
            <a:solidFill>
              <a:schemeClr val="tx1"/>
            </a:solidFill>
          </a:ln>
        </p:spPr>
        <p:txBody>
          <a:bodyPr/>
          <a:lstStyle/>
          <a:p>
            <a:r>
              <a:rPr lang="en-US" sz="2400" b="1" dirty="0" smtClean="0"/>
              <a:t>4.  State the stem in positive form (in general).</a:t>
            </a:r>
          </a:p>
        </p:txBody>
      </p:sp>
      <p:sp>
        <p:nvSpPr>
          <p:cNvPr id="129027" name="Rectangle 3"/>
          <p:cNvSpPr>
            <a:spLocks noGrp="1" noChangeArrowheads="1"/>
          </p:cNvSpPr>
          <p:nvPr>
            <p:ph type="body" idx="1"/>
          </p:nvPr>
        </p:nvSpPr>
        <p:spPr>
          <a:xfrm>
            <a:off x="609600" y="1447800"/>
            <a:ext cx="7772400" cy="4572000"/>
          </a:xfrm>
        </p:spPr>
        <p:txBody>
          <a:bodyPr/>
          <a:lstStyle/>
          <a:p>
            <a:pPr>
              <a:buFont typeface="Wingdings" pitchFamily="2" charset="2"/>
              <a:buChar char="Ø"/>
            </a:pPr>
            <a:r>
              <a:rPr lang="en-US" sz="2800" dirty="0" smtClean="0"/>
              <a:t>Just because the student knows an incorrect answer does not necessarily imply that he or she knows the correct answer.</a:t>
            </a:r>
          </a:p>
          <a:p>
            <a:pPr>
              <a:buFont typeface="Wingdings" pitchFamily="2" charset="2"/>
              <a:buChar char="Ø"/>
            </a:pPr>
            <a:r>
              <a:rPr lang="en-US" sz="2800" dirty="0" smtClean="0"/>
              <a:t>The negative wording should be placed in the stem, not the alternatives, and should be emphasized by using </a:t>
            </a:r>
            <a:r>
              <a:rPr lang="en-US" sz="2800" u="sng" dirty="0" smtClean="0"/>
              <a:t>underlining</a:t>
            </a:r>
            <a:r>
              <a:rPr lang="en-US" sz="2800" dirty="0" smtClean="0"/>
              <a:t>, </a:t>
            </a:r>
            <a:r>
              <a:rPr lang="en-US" sz="2800" i="1" dirty="0" smtClean="0"/>
              <a:t>italics, </a:t>
            </a:r>
            <a:r>
              <a:rPr lang="en-US" sz="2800" b="1" i="1" dirty="0" smtClean="0"/>
              <a:t>bold face</a:t>
            </a:r>
            <a:r>
              <a:rPr lang="en-US" sz="2800" i="1" dirty="0" smtClean="0"/>
              <a:t>, or CAPITALS.</a:t>
            </a:r>
          </a:p>
          <a:p>
            <a:pPr>
              <a:buFont typeface="Wingdings" pitchFamily="2" charset="2"/>
              <a:buChar char="Ø"/>
            </a:pPr>
            <a:r>
              <a:rPr lang="en-US" sz="2800" dirty="0" smtClean="0"/>
              <a:t>When using a negative in the </a:t>
            </a:r>
            <a:r>
              <a:rPr lang="en-US" sz="2800" b="1" dirty="0" smtClean="0"/>
              <a:t>stem</a:t>
            </a:r>
            <a:r>
              <a:rPr lang="en-US" sz="2800" dirty="0" smtClean="0"/>
              <a:t>, each of the </a:t>
            </a:r>
            <a:r>
              <a:rPr lang="en-US" sz="2800" b="1" dirty="0" smtClean="0"/>
              <a:t>alternatives</a:t>
            </a:r>
            <a:r>
              <a:rPr lang="en-US" sz="2800" dirty="0" smtClean="0"/>
              <a:t> should be phrased positively to avoid forming confusing double negative with the stem.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dissolve">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dissolve">
                                      <p:cBhvr>
                                        <p:cTn id="12" dur="500"/>
                                        <p:tgtEl>
                                          <p:spTgt spid="129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dissolve">
                                      <p:cBhvr>
                                        <p:cTn id="17" dur="500"/>
                                        <p:tgtEl>
                                          <p:spTgt spid="129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990600"/>
          </a:xfrm>
          <a:noFill/>
          <a:ln w="57150" cmpd="thinThick">
            <a:solidFill>
              <a:schemeClr val="tx1"/>
            </a:solidFill>
          </a:ln>
        </p:spPr>
        <p:txBody>
          <a:bodyPr/>
          <a:lstStyle/>
          <a:p>
            <a:r>
              <a:rPr lang="en-US" sz="4000" dirty="0" smtClean="0"/>
              <a:t>Examples of Multiple Choice Items</a:t>
            </a:r>
          </a:p>
        </p:txBody>
      </p:sp>
      <p:sp>
        <p:nvSpPr>
          <p:cNvPr id="128003" name="Rectangle 3"/>
          <p:cNvSpPr>
            <a:spLocks noGrp="1" noChangeArrowheads="1"/>
          </p:cNvSpPr>
          <p:nvPr>
            <p:ph type="body" idx="1"/>
          </p:nvPr>
        </p:nvSpPr>
        <p:spPr>
          <a:xfrm>
            <a:off x="685800" y="1676400"/>
            <a:ext cx="7772400" cy="2286000"/>
          </a:xfrm>
        </p:spPr>
        <p:txBody>
          <a:bodyPr/>
          <a:lstStyle/>
          <a:p>
            <a:pPr marL="609600" indent="-609600">
              <a:buFontTx/>
              <a:buNone/>
            </a:pPr>
            <a:r>
              <a:rPr lang="en-US" sz="2000" dirty="0" smtClean="0"/>
              <a:t>All of the following are correct procedures for putting out a fire in a pan on the stove except:</a:t>
            </a:r>
          </a:p>
          <a:p>
            <a:pPr marL="609600" indent="-609600">
              <a:buFontTx/>
              <a:buAutoNum type="arabicPeriod"/>
            </a:pPr>
            <a:r>
              <a:rPr lang="en-US" sz="2000" dirty="0" smtClean="0"/>
              <a:t>Do not move the pan.</a:t>
            </a:r>
          </a:p>
          <a:p>
            <a:pPr marL="609600" indent="-609600">
              <a:buFontTx/>
              <a:buAutoNum type="arabicPeriod"/>
            </a:pPr>
            <a:r>
              <a:rPr lang="en-US" sz="2000" dirty="0" smtClean="0"/>
              <a:t>Pour water into the pan.</a:t>
            </a:r>
          </a:p>
          <a:p>
            <a:pPr marL="609600" indent="-609600">
              <a:buFontTx/>
              <a:buAutoNum type="arabicPeriod"/>
            </a:pPr>
            <a:r>
              <a:rPr lang="en-US" sz="2000" dirty="0" smtClean="0"/>
              <a:t>Slide a fitted lid onto the pan.</a:t>
            </a:r>
          </a:p>
          <a:p>
            <a:pPr marL="609600" indent="-609600">
              <a:buFontTx/>
              <a:buAutoNum type="arabicPeriod"/>
            </a:pPr>
            <a:r>
              <a:rPr lang="en-US" sz="2000" dirty="0" smtClean="0"/>
              <a:t>Turn off the burner controls</a:t>
            </a:r>
          </a:p>
        </p:txBody>
      </p:sp>
      <p:sp>
        <p:nvSpPr>
          <p:cNvPr id="45060" name="Rectangle 4"/>
          <p:cNvSpPr>
            <a:spLocks noChangeArrowheads="1"/>
          </p:cNvSpPr>
          <p:nvPr/>
        </p:nvSpPr>
        <p:spPr bwMode="auto">
          <a:xfrm>
            <a:off x="609600" y="1676400"/>
            <a:ext cx="7924800" cy="2286000"/>
          </a:xfrm>
          <a:prstGeom prst="rect">
            <a:avLst/>
          </a:prstGeom>
          <a:noFill/>
          <a:ln w="9525">
            <a:solidFill>
              <a:schemeClr val="tx1"/>
            </a:solidFill>
            <a:miter lim="800000"/>
            <a:headEnd/>
            <a:tailEnd/>
          </a:ln>
        </p:spPr>
        <p:txBody>
          <a:bodyPr wrap="none" anchor="ctr"/>
          <a:lstStyle/>
          <a:p>
            <a:endParaRPr lang="en-US" sz="2400" dirty="0"/>
          </a:p>
        </p:txBody>
      </p:sp>
      <p:sp>
        <p:nvSpPr>
          <p:cNvPr id="128005" name="Text Box 5"/>
          <p:cNvSpPr txBox="1">
            <a:spLocks noChangeArrowheads="1"/>
          </p:cNvSpPr>
          <p:nvPr/>
        </p:nvSpPr>
        <p:spPr bwMode="auto">
          <a:xfrm>
            <a:off x="609600" y="4318000"/>
            <a:ext cx="8001000" cy="2235200"/>
          </a:xfrm>
          <a:prstGeom prst="rect">
            <a:avLst/>
          </a:prstGeom>
          <a:noFill/>
          <a:ln w="9525">
            <a:solidFill>
              <a:schemeClr val="tx1"/>
            </a:solidFill>
            <a:miter lim="800000"/>
            <a:headEnd/>
            <a:tailEnd/>
          </a:ln>
        </p:spPr>
        <p:txBody>
          <a:bodyPr>
            <a:spAutoFit/>
          </a:bodyPr>
          <a:lstStyle/>
          <a:p>
            <a:pPr marL="457200" indent="-457200">
              <a:spcBef>
                <a:spcPct val="50000"/>
              </a:spcBef>
            </a:pPr>
            <a:r>
              <a:rPr lang="en-US" dirty="0"/>
              <a:t>All of the following are correct procedures for putting out a fire in a pan on the stove </a:t>
            </a:r>
            <a:r>
              <a:rPr lang="en-US" i="1" dirty="0"/>
              <a:t>except:</a:t>
            </a:r>
            <a:endParaRPr lang="en-US" dirty="0"/>
          </a:p>
          <a:p>
            <a:pPr marL="457200" indent="-457200">
              <a:spcBef>
                <a:spcPct val="25000"/>
              </a:spcBef>
              <a:buFontTx/>
              <a:buAutoNum type="arabicPeriod"/>
            </a:pPr>
            <a:r>
              <a:rPr lang="en-US" dirty="0"/>
              <a:t>Leave the pan where it is.</a:t>
            </a:r>
          </a:p>
          <a:p>
            <a:pPr marL="457200" indent="-457200">
              <a:spcBef>
                <a:spcPct val="25000"/>
              </a:spcBef>
              <a:buFontTx/>
              <a:buAutoNum type="arabicPeriod"/>
            </a:pPr>
            <a:r>
              <a:rPr lang="en-US" dirty="0"/>
              <a:t>Pour water into the pan.</a:t>
            </a:r>
          </a:p>
          <a:p>
            <a:pPr marL="457200" indent="-457200">
              <a:spcBef>
                <a:spcPct val="25000"/>
              </a:spcBef>
              <a:buFontTx/>
              <a:buAutoNum type="arabicPeriod"/>
            </a:pPr>
            <a:r>
              <a:rPr lang="en-US" dirty="0"/>
              <a:t>Slide a fitted lid onto the pan.</a:t>
            </a:r>
          </a:p>
          <a:p>
            <a:pPr marL="457200" indent="-457200">
              <a:spcBef>
                <a:spcPct val="25000"/>
              </a:spcBef>
              <a:buFontTx/>
              <a:buAutoNum type="arabicPeriod"/>
            </a:pPr>
            <a:r>
              <a:rPr lang="en-US" dirty="0"/>
              <a:t>Turn off the burner controls.</a:t>
            </a:r>
          </a:p>
        </p:txBody>
      </p:sp>
      <p:sp>
        <p:nvSpPr>
          <p:cNvPr id="128006" name="Oval 6"/>
          <p:cNvSpPr>
            <a:spLocks noChangeArrowheads="1"/>
          </p:cNvSpPr>
          <p:nvPr/>
        </p:nvSpPr>
        <p:spPr bwMode="auto">
          <a:xfrm>
            <a:off x="1219200" y="2286000"/>
            <a:ext cx="2438400" cy="533400"/>
          </a:xfrm>
          <a:prstGeom prst="ellipse">
            <a:avLst/>
          </a:prstGeom>
          <a:noFill/>
          <a:ln w="15875">
            <a:solidFill>
              <a:schemeClr val="tx1"/>
            </a:solidFill>
            <a:round/>
            <a:headEnd/>
            <a:tailEnd/>
          </a:ln>
        </p:spPr>
        <p:txBody>
          <a:bodyPr wrap="none" anchor="ctr"/>
          <a:lstStyle/>
          <a:p>
            <a:endParaRPr lang="en-US" sz="2400" dirty="0"/>
          </a:p>
        </p:txBody>
      </p:sp>
      <p:sp>
        <p:nvSpPr>
          <p:cNvPr id="128007" name="Oval 7"/>
          <p:cNvSpPr>
            <a:spLocks noChangeArrowheads="1"/>
          </p:cNvSpPr>
          <p:nvPr/>
        </p:nvSpPr>
        <p:spPr bwMode="auto">
          <a:xfrm>
            <a:off x="2590800" y="2057400"/>
            <a:ext cx="1066800" cy="304800"/>
          </a:xfrm>
          <a:prstGeom prst="ellipse">
            <a:avLst/>
          </a:prstGeom>
          <a:noFill/>
          <a:ln w="15875">
            <a:solidFill>
              <a:schemeClr val="tx1"/>
            </a:solidFill>
            <a:round/>
            <a:headEnd/>
            <a:tailEnd/>
          </a:ln>
        </p:spPr>
        <p:txBody>
          <a:bodyPr wrap="none" anchor="ctr"/>
          <a:lstStyle/>
          <a:p>
            <a:endParaRPr lang="en-US" sz="2400" dirty="0"/>
          </a:p>
        </p:txBody>
      </p:sp>
      <p:sp>
        <p:nvSpPr>
          <p:cNvPr id="128008" name="Oval 8"/>
          <p:cNvSpPr>
            <a:spLocks noChangeArrowheads="1"/>
          </p:cNvSpPr>
          <p:nvPr/>
        </p:nvSpPr>
        <p:spPr bwMode="auto">
          <a:xfrm>
            <a:off x="2057400" y="4648200"/>
            <a:ext cx="914400" cy="457200"/>
          </a:xfrm>
          <a:prstGeom prst="ellipse">
            <a:avLst/>
          </a:prstGeom>
          <a:noFill/>
          <a:ln w="15875">
            <a:solidFill>
              <a:schemeClr val="tx1"/>
            </a:solidFill>
            <a:round/>
            <a:headEnd/>
            <a:tailEnd/>
          </a:ln>
        </p:spPr>
        <p:txBody>
          <a:bodyPr wrap="none" anchor="ctr"/>
          <a:lstStyle/>
          <a:p>
            <a:endParaRPr lang="en-US" sz="2400" dirty="0"/>
          </a:p>
        </p:txBody>
      </p:sp>
      <p:sp>
        <p:nvSpPr>
          <p:cNvPr id="45066" name="Text Box 5"/>
          <p:cNvSpPr txBox="1">
            <a:spLocks noChangeArrowheads="1"/>
          </p:cNvSpPr>
          <p:nvPr/>
        </p:nvSpPr>
        <p:spPr bwMode="auto">
          <a:xfrm>
            <a:off x="533400" y="3946525"/>
            <a:ext cx="2286000" cy="396875"/>
          </a:xfrm>
          <a:prstGeom prst="rect">
            <a:avLst/>
          </a:prstGeom>
          <a:noFill/>
          <a:ln w="9525">
            <a:noFill/>
            <a:miter lim="800000"/>
            <a:headEnd/>
            <a:tailEnd/>
          </a:ln>
        </p:spPr>
        <p:txBody>
          <a:bodyPr>
            <a:spAutoFit/>
          </a:bodyPr>
          <a:lstStyle/>
          <a:p>
            <a:pPr>
              <a:spcBef>
                <a:spcPct val="50000"/>
              </a:spcBef>
            </a:pPr>
            <a:r>
              <a:rPr lang="en-US" b="1" u="sng" dirty="0"/>
              <a:t>Better Example</a:t>
            </a:r>
          </a:p>
        </p:txBody>
      </p:sp>
      <p:sp>
        <p:nvSpPr>
          <p:cNvPr id="45067" name="Text Box 5"/>
          <p:cNvSpPr txBox="1">
            <a:spLocks noChangeArrowheads="1"/>
          </p:cNvSpPr>
          <p:nvPr/>
        </p:nvSpPr>
        <p:spPr bwMode="auto">
          <a:xfrm>
            <a:off x="609600" y="1295400"/>
            <a:ext cx="2286000" cy="396875"/>
          </a:xfrm>
          <a:prstGeom prst="rect">
            <a:avLst/>
          </a:prstGeom>
          <a:noFill/>
          <a:ln w="9525">
            <a:noFill/>
            <a:miter lim="800000"/>
            <a:headEnd/>
            <a:tailEnd/>
          </a:ln>
        </p:spPr>
        <p:txBody>
          <a:bodyPr>
            <a:spAutoFit/>
          </a:bodyPr>
          <a:lstStyle/>
          <a:p>
            <a:pPr>
              <a:spcBef>
                <a:spcPct val="50000"/>
              </a:spcBef>
            </a:pPr>
            <a:r>
              <a:rPr lang="en-US" b="1" u="sng" dirty="0"/>
              <a:t>Poor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67"/>
                                        </p:tgtEl>
                                        <p:attrNameLst>
                                          <p:attrName>style.visibility</p:attrName>
                                        </p:attrNameLst>
                                      </p:cBhvr>
                                      <p:to>
                                        <p:strVal val="visible"/>
                                      </p:to>
                                    </p:set>
                                    <p:animEffect transition="in" filter="dissolve">
                                      <p:cBhvr>
                                        <p:cTn id="7" dur="500"/>
                                        <p:tgtEl>
                                          <p:spTgt spid="45067"/>
                                        </p:tgtEl>
                                      </p:cBhvr>
                                    </p:animEffect>
                                  </p:childTnLst>
                                </p:cTn>
                              </p:par>
                              <p:par>
                                <p:cTn id="8" presetID="9" presetClass="entr" presetSubtype="0" fill="hold" nodeType="withEffect">
                                  <p:stCondLst>
                                    <p:cond delay="0"/>
                                  </p:stCondLst>
                                  <p:childTnLst>
                                    <p:set>
                                      <p:cBhvr>
                                        <p:cTn id="9" dur="1" fill="hold">
                                          <p:stCondLst>
                                            <p:cond delay="0"/>
                                          </p:stCondLst>
                                        </p:cTn>
                                        <p:tgtEl>
                                          <p:spTgt spid="128003">
                                            <p:txEl>
                                              <p:pRg st="0" end="0"/>
                                            </p:txEl>
                                          </p:spTgt>
                                        </p:tgtEl>
                                        <p:attrNameLst>
                                          <p:attrName>style.visibility</p:attrName>
                                        </p:attrNameLst>
                                      </p:cBhvr>
                                      <p:to>
                                        <p:strVal val="visible"/>
                                      </p:to>
                                    </p:set>
                                    <p:animEffect transition="in" filter="dissolve">
                                      <p:cBhvr>
                                        <p:cTn id="10" dur="500"/>
                                        <p:tgtEl>
                                          <p:spTgt spid="12800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8003">
                                            <p:txEl>
                                              <p:pRg st="1" end="1"/>
                                            </p:txEl>
                                          </p:spTgt>
                                        </p:tgtEl>
                                        <p:attrNameLst>
                                          <p:attrName>style.visibility</p:attrName>
                                        </p:attrNameLst>
                                      </p:cBhvr>
                                      <p:to>
                                        <p:strVal val="visible"/>
                                      </p:to>
                                    </p:set>
                                    <p:animEffect transition="in" filter="dissolve">
                                      <p:cBhvr>
                                        <p:cTn id="13" dur="500"/>
                                        <p:tgtEl>
                                          <p:spTgt spid="128003">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8003">
                                            <p:txEl>
                                              <p:pRg st="2" end="2"/>
                                            </p:txEl>
                                          </p:spTgt>
                                        </p:tgtEl>
                                        <p:attrNameLst>
                                          <p:attrName>style.visibility</p:attrName>
                                        </p:attrNameLst>
                                      </p:cBhvr>
                                      <p:to>
                                        <p:strVal val="visible"/>
                                      </p:to>
                                    </p:set>
                                    <p:animEffect transition="in" filter="dissolve">
                                      <p:cBhvr>
                                        <p:cTn id="16" dur="500"/>
                                        <p:tgtEl>
                                          <p:spTgt spid="128003">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animEffect transition="in" filter="dissolve">
                                      <p:cBhvr>
                                        <p:cTn id="19" dur="500"/>
                                        <p:tgtEl>
                                          <p:spTgt spid="12800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28003">
                                            <p:txEl>
                                              <p:pRg st="4" end="4"/>
                                            </p:txEl>
                                          </p:spTgt>
                                        </p:tgtEl>
                                        <p:attrNameLst>
                                          <p:attrName>style.visibility</p:attrName>
                                        </p:attrNameLst>
                                      </p:cBhvr>
                                      <p:to>
                                        <p:strVal val="visible"/>
                                      </p:to>
                                    </p:set>
                                    <p:animEffect transition="in" filter="dissolve">
                                      <p:cBhvr>
                                        <p:cTn id="22" dur="500"/>
                                        <p:tgtEl>
                                          <p:spTgt spid="12800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5060"/>
                                        </p:tgtEl>
                                        <p:attrNameLst>
                                          <p:attrName>style.visibility</p:attrName>
                                        </p:attrNameLst>
                                      </p:cBhvr>
                                      <p:to>
                                        <p:strVal val="visible"/>
                                      </p:to>
                                    </p:set>
                                    <p:animEffect transition="in" filter="dissolve">
                                      <p:cBhvr>
                                        <p:cTn id="25" dur="500"/>
                                        <p:tgtEl>
                                          <p:spTgt spid="45060"/>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28007"/>
                                        </p:tgtEl>
                                        <p:attrNameLst>
                                          <p:attrName>style.visibility</p:attrName>
                                        </p:attrNameLst>
                                      </p:cBhvr>
                                      <p:to>
                                        <p:strVal val="visible"/>
                                      </p:to>
                                    </p:set>
                                    <p:anim calcmode="lin" valueType="num">
                                      <p:cBhvr>
                                        <p:cTn id="30" dur="500" fill="hold"/>
                                        <p:tgtEl>
                                          <p:spTgt spid="128007"/>
                                        </p:tgtEl>
                                        <p:attrNameLst>
                                          <p:attrName>ppt_w</p:attrName>
                                        </p:attrNameLst>
                                      </p:cBhvr>
                                      <p:tavLst>
                                        <p:tav tm="0">
                                          <p:val>
                                            <p:fltVal val="0"/>
                                          </p:val>
                                        </p:tav>
                                        <p:tav tm="100000">
                                          <p:val>
                                            <p:strVal val="#ppt_w"/>
                                          </p:val>
                                        </p:tav>
                                      </p:tavLst>
                                    </p:anim>
                                    <p:anim calcmode="lin" valueType="num">
                                      <p:cBhvr>
                                        <p:cTn id="31" dur="500" fill="hold"/>
                                        <p:tgtEl>
                                          <p:spTgt spid="12800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8006"/>
                                        </p:tgtEl>
                                        <p:attrNameLst>
                                          <p:attrName>style.visibility</p:attrName>
                                        </p:attrNameLst>
                                      </p:cBhvr>
                                      <p:to>
                                        <p:strVal val="visible"/>
                                      </p:to>
                                    </p:set>
                                    <p:animEffect transition="in" filter="dissolve">
                                      <p:cBhvr>
                                        <p:cTn id="36" dur="500"/>
                                        <p:tgtEl>
                                          <p:spTgt spid="12800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5066"/>
                                        </p:tgtEl>
                                        <p:attrNameLst>
                                          <p:attrName>style.visibility</p:attrName>
                                        </p:attrNameLst>
                                      </p:cBhvr>
                                      <p:to>
                                        <p:strVal val="visible"/>
                                      </p:to>
                                    </p:set>
                                    <p:animEffect transition="in" filter="dissolve">
                                      <p:cBhvr>
                                        <p:cTn id="41" dur="500"/>
                                        <p:tgtEl>
                                          <p:spTgt spid="45066"/>
                                        </p:tgtEl>
                                      </p:cBhvr>
                                    </p:animEffect>
                                  </p:childTnLst>
                                </p:cTn>
                              </p:par>
                              <p:par>
                                <p:cTn id="42" presetID="9" presetClass="entr" presetSubtype="0" fill="hold" nodeType="withEffect">
                                  <p:stCondLst>
                                    <p:cond delay="0"/>
                                  </p:stCondLst>
                                  <p:childTnLst>
                                    <p:set>
                                      <p:cBhvr>
                                        <p:cTn id="43" dur="1" fill="hold">
                                          <p:stCondLst>
                                            <p:cond delay="0"/>
                                          </p:stCondLst>
                                        </p:cTn>
                                        <p:tgtEl>
                                          <p:spTgt spid="128005">
                                            <p:txEl>
                                              <p:pRg st="0" end="0"/>
                                            </p:txEl>
                                          </p:spTgt>
                                        </p:tgtEl>
                                        <p:attrNameLst>
                                          <p:attrName>style.visibility</p:attrName>
                                        </p:attrNameLst>
                                      </p:cBhvr>
                                      <p:to>
                                        <p:strVal val="visible"/>
                                      </p:to>
                                    </p:set>
                                    <p:animEffect transition="in" filter="dissolve">
                                      <p:cBhvr>
                                        <p:cTn id="44" dur="500"/>
                                        <p:tgtEl>
                                          <p:spTgt spid="128005">
                                            <p:txEl>
                                              <p:pRg st="0" end="0"/>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128005">
                                            <p:txEl>
                                              <p:pRg st="1" end="1"/>
                                            </p:txEl>
                                          </p:spTgt>
                                        </p:tgtEl>
                                        <p:attrNameLst>
                                          <p:attrName>style.visibility</p:attrName>
                                        </p:attrNameLst>
                                      </p:cBhvr>
                                      <p:to>
                                        <p:strVal val="visible"/>
                                      </p:to>
                                    </p:set>
                                    <p:animEffect transition="in" filter="dissolve">
                                      <p:cBhvr>
                                        <p:cTn id="47" dur="500"/>
                                        <p:tgtEl>
                                          <p:spTgt spid="128005">
                                            <p:txEl>
                                              <p:pRg st="1" end="1"/>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128005">
                                            <p:txEl>
                                              <p:pRg st="2" end="2"/>
                                            </p:txEl>
                                          </p:spTgt>
                                        </p:tgtEl>
                                        <p:attrNameLst>
                                          <p:attrName>style.visibility</p:attrName>
                                        </p:attrNameLst>
                                      </p:cBhvr>
                                      <p:to>
                                        <p:strVal val="visible"/>
                                      </p:to>
                                    </p:set>
                                    <p:animEffect transition="in" filter="dissolve">
                                      <p:cBhvr>
                                        <p:cTn id="50" dur="500"/>
                                        <p:tgtEl>
                                          <p:spTgt spid="128005">
                                            <p:txEl>
                                              <p:pRg st="2" end="2"/>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28005">
                                            <p:txEl>
                                              <p:pRg st="3" end="3"/>
                                            </p:txEl>
                                          </p:spTgt>
                                        </p:tgtEl>
                                        <p:attrNameLst>
                                          <p:attrName>style.visibility</p:attrName>
                                        </p:attrNameLst>
                                      </p:cBhvr>
                                      <p:to>
                                        <p:strVal val="visible"/>
                                      </p:to>
                                    </p:set>
                                    <p:animEffect transition="in" filter="dissolve">
                                      <p:cBhvr>
                                        <p:cTn id="53" dur="500"/>
                                        <p:tgtEl>
                                          <p:spTgt spid="128005">
                                            <p:txEl>
                                              <p:pRg st="3" end="3"/>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128005">
                                            <p:txEl>
                                              <p:pRg st="4" end="4"/>
                                            </p:txEl>
                                          </p:spTgt>
                                        </p:tgtEl>
                                        <p:attrNameLst>
                                          <p:attrName>style.visibility</p:attrName>
                                        </p:attrNameLst>
                                      </p:cBhvr>
                                      <p:to>
                                        <p:strVal val="visible"/>
                                      </p:to>
                                    </p:set>
                                    <p:animEffect transition="in" filter="dissolve">
                                      <p:cBhvr>
                                        <p:cTn id="56" dur="500"/>
                                        <p:tgtEl>
                                          <p:spTgt spid="128005">
                                            <p:txEl>
                                              <p:pRg st="4" end="4"/>
                                            </p:txEl>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8005">
                                            <p:bg/>
                                          </p:spTgt>
                                        </p:tgtEl>
                                        <p:attrNameLst>
                                          <p:attrName>style.visibility</p:attrName>
                                        </p:attrNameLst>
                                      </p:cBhvr>
                                      <p:to>
                                        <p:strVal val="visible"/>
                                      </p:to>
                                    </p:set>
                                    <p:animEffect transition="in" filter="dissolve">
                                      <p:cBhvr>
                                        <p:cTn id="59" dur="500"/>
                                        <p:tgtEl>
                                          <p:spTgt spid="128005">
                                            <p:bg/>
                                          </p:spTgt>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28005">
                                            <p:txEl>
                                              <p:pRg st="0" end="0"/>
                                            </p:txEl>
                                          </p:spTgt>
                                        </p:tgtEl>
                                        <p:attrNameLst>
                                          <p:attrName>style.visibility</p:attrName>
                                        </p:attrNameLst>
                                      </p:cBhvr>
                                      <p:to>
                                        <p:strVal val="visible"/>
                                      </p:to>
                                    </p:set>
                                    <p:animEffect transition="in" filter="dissolve">
                                      <p:cBhvr>
                                        <p:cTn id="62" dur="500"/>
                                        <p:tgtEl>
                                          <p:spTgt spid="128005">
                                            <p:txEl>
                                              <p:pRg st="0" end="0"/>
                                            </p:tx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28005">
                                            <p:txEl>
                                              <p:pRg st="1" end="1"/>
                                            </p:txEl>
                                          </p:spTgt>
                                        </p:tgtEl>
                                        <p:attrNameLst>
                                          <p:attrName>style.visibility</p:attrName>
                                        </p:attrNameLst>
                                      </p:cBhvr>
                                      <p:to>
                                        <p:strVal val="visible"/>
                                      </p:to>
                                    </p:set>
                                    <p:animEffect transition="in" filter="dissolve">
                                      <p:cBhvr>
                                        <p:cTn id="65" dur="500"/>
                                        <p:tgtEl>
                                          <p:spTgt spid="128005">
                                            <p:txEl>
                                              <p:pRg st="1" end="1"/>
                                            </p:txEl>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28005">
                                            <p:txEl>
                                              <p:pRg st="2" end="2"/>
                                            </p:txEl>
                                          </p:spTgt>
                                        </p:tgtEl>
                                        <p:attrNameLst>
                                          <p:attrName>style.visibility</p:attrName>
                                        </p:attrNameLst>
                                      </p:cBhvr>
                                      <p:to>
                                        <p:strVal val="visible"/>
                                      </p:to>
                                    </p:set>
                                    <p:animEffect transition="in" filter="dissolve">
                                      <p:cBhvr>
                                        <p:cTn id="68" dur="500"/>
                                        <p:tgtEl>
                                          <p:spTgt spid="128005">
                                            <p:txEl>
                                              <p:pRg st="2" end="2"/>
                                            </p:txEl>
                                          </p:spTgt>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28005">
                                            <p:txEl>
                                              <p:pRg st="3" end="3"/>
                                            </p:txEl>
                                          </p:spTgt>
                                        </p:tgtEl>
                                        <p:attrNameLst>
                                          <p:attrName>style.visibility</p:attrName>
                                        </p:attrNameLst>
                                      </p:cBhvr>
                                      <p:to>
                                        <p:strVal val="visible"/>
                                      </p:to>
                                    </p:set>
                                    <p:animEffect transition="in" filter="dissolve">
                                      <p:cBhvr>
                                        <p:cTn id="71" dur="500"/>
                                        <p:tgtEl>
                                          <p:spTgt spid="128005">
                                            <p:txEl>
                                              <p:pRg st="3" end="3"/>
                                            </p:txEl>
                                          </p:spTgt>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28005">
                                            <p:txEl>
                                              <p:pRg st="4" end="4"/>
                                            </p:txEl>
                                          </p:spTgt>
                                        </p:tgtEl>
                                        <p:attrNameLst>
                                          <p:attrName>style.visibility</p:attrName>
                                        </p:attrNameLst>
                                      </p:cBhvr>
                                      <p:to>
                                        <p:strVal val="visible"/>
                                      </p:to>
                                    </p:set>
                                    <p:animEffect transition="in" filter="dissolve">
                                      <p:cBhvr>
                                        <p:cTn id="74" dur="500"/>
                                        <p:tgtEl>
                                          <p:spTgt spid="128005">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128008"/>
                                        </p:tgtEl>
                                        <p:attrNameLst>
                                          <p:attrName>style.visibility</p:attrName>
                                        </p:attrNameLst>
                                      </p:cBhvr>
                                      <p:to>
                                        <p:strVal val="visible"/>
                                      </p:to>
                                    </p:set>
                                    <p:anim calcmode="lin" valueType="num">
                                      <p:cBhvr>
                                        <p:cTn id="79" dur="500" fill="hold"/>
                                        <p:tgtEl>
                                          <p:spTgt spid="128008"/>
                                        </p:tgtEl>
                                        <p:attrNameLst>
                                          <p:attrName>ppt_w</p:attrName>
                                        </p:attrNameLst>
                                      </p:cBhvr>
                                      <p:tavLst>
                                        <p:tav tm="0">
                                          <p:val>
                                            <p:fltVal val="0"/>
                                          </p:val>
                                        </p:tav>
                                        <p:tav tm="100000">
                                          <p:val>
                                            <p:strVal val="#ppt_w"/>
                                          </p:val>
                                        </p:tav>
                                      </p:tavLst>
                                    </p:anim>
                                    <p:anim calcmode="lin" valueType="num">
                                      <p:cBhvr>
                                        <p:cTn id="80" dur="500" fill="hold"/>
                                        <p:tgtEl>
                                          <p:spTgt spid="1280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128005" grpId="0" build="allAtOnce" animBg="1"/>
      <p:bldP spid="128006" grpId="0" animBg="1"/>
      <p:bldP spid="128007" grpId="0" animBg="1"/>
      <p:bldP spid="128008" grpId="0" animBg="1"/>
      <p:bldP spid="45066" grpId="0"/>
      <p:bldP spid="450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990600"/>
          </a:xfrm>
          <a:noFill/>
          <a:ln w="57150" cmpd="thinThick">
            <a:solidFill>
              <a:schemeClr val="tx1"/>
            </a:solidFill>
          </a:ln>
        </p:spPr>
        <p:txBody>
          <a:bodyPr/>
          <a:lstStyle/>
          <a:p>
            <a:pPr algn="l"/>
            <a:r>
              <a:rPr lang="en-US" sz="2400" b="1" dirty="0" smtClean="0"/>
              <a:t>5. Word the alternatives clearly and concisely. </a:t>
            </a:r>
          </a:p>
        </p:txBody>
      </p:sp>
      <p:sp>
        <p:nvSpPr>
          <p:cNvPr id="136195" name="Rectangle 3"/>
          <p:cNvSpPr>
            <a:spLocks noGrp="1" noChangeArrowheads="1"/>
          </p:cNvSpPr>
          <p:nvPr>
            <p:ph type="body" idx="1"/>
          </p:nvPr>
        </p:nvSpPr>
        <p:spPr>
          <a:xfrm>
            <a:off x="609600" y="1905000"/>
            <a:ext cx="7772400" cy="4572000"/>
          </a:xfrm>
        </p:spPr>
        <p:txBody>
          <a:bodyPr/>
          <a:lstStyle/>
          <a:p>
            <a:pPr marL="609600" indent="-609600">
              <a:buFontTx/>
              <a:buNone/>
            </a:pPr>
            <a:r>
              <a:rPr lang="en-US" sz="2000" dirty="0" smtClean="0"/>
              <a:t>The term </a:t>
            </a:r>
            <a:r>
              <a:rPr lang="en-US" sz="2000" i="1" dirty="0" smtClean="0"/>
              <a:t>hypothesis</a:t>
            </a:r>
            <a:r>
              <a:rPr lang="en-US" sz="2000" dirty="0" smtClean="0"/>
              <a:t>, as used in research, is defined as:</a:t>
            </a:r>
          </a:p>
          <a:p>
            <a:pPr marL="609600" indent="-609600">
              <a:buFontTx/>
              <a:buAutoNum type="alphaLcPeriod"/>
            </a:pPr>
            <a:r>
              <a:rPr lang="en-US" sz="2000" dirty="0" smtClean="0"/>
              <a:t>A conception or proposition formed by speculation or deduction or by abstraction and generalization from facts, explaining or relating an observed set of facts, given probability by experimental evidence or by factual or conceptual analysis but not conclusively established or accepted.</a:t>
            </a:r>
          </a:p>
          <a:p>
            <a:pPr marL="609600" indent="-609600">
              <a:buFontTx/>
              <a:buAutoNum type="alphaLcPeriod"/>
            </a:pPr>
            <a:r>
              <a:rPr lang="en-US" sz="2000" dirty="0" smtClean="0"/>
              <a:t>A statement of an order or relation of phenomena that so far as is known is invariable under the given conditions, formulated on the basis of conclusive evidence or tests and universally accepted, that has been tested and proven to conform to facts.</a:t>
            </a:r>
          </a:p>
          <a:p>
            <a:pPr marL="609600" indent="-609600">
              <a:buFontTx/>
              <a:buAutoNum type="alphaLcPeriod"/>
            </a:pPr>
            <a:r>
              <a:rPr lang="en-US" sz="2000" dirty="0" smtClean="0"/>
              <a:t>A proposition tentatively assumed in order to draw out its logical or empirical consequences and so test its accord with facts that are known or may be determined, of such a nature as to be either proved or disproved by comparison with observed facts.</a:t>
            </a:r>
          </a:p>
        </p:txBody>
      </p:sp>
      <p:sp>
        <p:nvSpPr>
          <p:cNvPr id="46084" name="Rectangle 4"/>
          <p:cNvSpPr>
            <a:spLocks noChangeArrowheads="1"/>
          </p:cNvSpPr>
          <p:nvPr/>
        </p:nvSpPr>
        <p:spPr bwMode="auto">
          <a:xfrm>
            <a:off x="609600" y="1828800"/>
            <a:ext cx="7924800" cy="4648200"/>
          </a:xfrm>
          <a:prstGeom prst="rect">
            <a:avLst/>
          </a:prstGeom>
          <a:noFill/>
          <a:ln w="9525">
            <a:solidFill>
              <a:schemeClr val="tx1"/>
            </a:solidFill>
            <a:miter lim="800000"/>
            <a:headEnd/>
            <a:tailEnd/>
          </a:ln>
        </p:spPr>
        <p:txBody>
          <a:bodyPr wrap="none" anchor="ctr"/>
          <a:lstStyle/>
          <a:p>
            <a:endParaRPr lang="en-US" sz="2400" dirty="0"/>
          </a:p>
        </p:txBody>
      </p:sp>
      <p:sp>
        <p:nvSpPr>
          <p:cNvPr id="46085" name="Text Box 9"/>
          <p:cNvSpPr txBox="1">
            <a:spLocks noChangeArrowheads="1"/>
          </p:cNvSpPr>
          <p:nvPr/>
        </p:nvSpPr>
        <p:spPr bwMode="auto">
          <a:xfrm>
            <a:off x="685800" y="1371600"/>
            <a:ext cx="2209800" cy="396875"/>
          </a:xfrm>
          <a:prstGeom prst="rect">
            <a:avLst/>
          </a:prstGeom>
          <a:noFill/>
          <a:ln w="9525">
            <a:noFill/>
            <a:miter lim="800000"/>
            <a:headEnd/>
            <a:tailEnd/>
          </a:ln>
        </p:spPr>
        <p:txBody>
          <a:bodyPr>
            <a:spAutoFit/>
          </a:bodyPr>
          <a:lstStyle/>
          <a:p>
            <a:pPr>
              <a:spcBef>
                <a:spcPct val="50000"/>
              </a:spcBef>
            </a:pPr>
            <a:r>
              <a:rPr lang="en-US" b="1" u="sng" dirty="0"/>
              <a:t>Poor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dissolve">
                                      <p:cBhvr>
                                        <p:cTn id="7" dur="500"/>
                                        <p:tgtEl>
                                          <p:spTgt spid="4608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6195">
                                            <p:txEl>
                                              <p:pRg st="0" end="0"/>
                                            </p:txEl>
                                          </p:spTgt>
                                        </p:tgtEl>
                                        <p:attrNameLst>
                                          <p:attrName>style.visibility</p:attrName>
                                        </p:attrNameLst>
                                      </p:cBhvr>
                                      <p:to>
                                        <p:strVal val="visible"/>
                                      </p:to>
                                    </p:set>
                                    <p:animEffect transition="in" filter="dissolve">
                                      <p:cBhvr>
                                        <p:cTn id="10" dur="500"/>
                                        <p:tgtEl>
                                          <p:spTgt spid="1361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6195">
                                            <p:txEl>
                                              <p:pRg st="1" end="1"/>
                                            </p:txEl>
                                          </p:spTgt>
                                        </p:tgtEl>
                                        <p:attrNameLst>
                                          <p:attrName>style.visibility</p:attrName>
                                        </p:attrNameLst>
                                      </p:cBhvr>
                                      <p:to>
                                        <p:strVal val="visible"/>
                                      </p:to>
                                    </p:set>
                                    <p:animEffect transition="in" filter="dissolve">
                                      <p:cBhvr>
                                        <p:cTn id="15" dur="500"/>
                                        <p:tgtEl>
                                          <p:spTgt spid="13619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6195">
                                            <p:txEl>
                                              <p:pRg st="2" end="2"/>
                                            </p:txEl>
                                          </p:spTgt>
                                        </p:tgtEl>
                                        <p:attrNameLst>
                                          <p:attrName>style.visibility</p:attrName>
                                        </p:attrNameLst>
                                      </p:cBhvr>
                                      <p:to>
                                        <p:strVal val="visible"/>
                                      </p:to>
                                    </p:set>
                                    <p:animEffect transition="in" filter="dissolve">
                                      <p:cBhvr>
                                        <p:cTn id="20" dur="500"/>
                                        <p:tgtEl>
                                          <p:spTgt spid="13619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6195">
                                            <p:txEl>
                                              <p:pRg st="3" end="3"/>
                                            </p:txEl>
                                          </p:spTgt>
                                        </p:tgtEl>
                                        <p:attrNameLst>
                                          <p:attrName>style.visibility</p:attrName>
                                        </p:attrNameLst>
                                      </p:cBhvr>
                                      <p:to>
                                        <p:strVal val="visible"/>
                                      </p:to>
                                    </p:set>
                                    <p:animEffect transition="in" filter="dissolve">
                                      <p:cBhvr>
                                        <p:cTn id="25" dur="500"/>
                                        <p:tgtEl>
                                          <p:spTgt spid="136195">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6084"/>
                                        </p:tgtEl>
                                        <p:attrNameLst>
                                          <p:attrName>style.visibility</p:attrName>
                                        </p:attrNameLst>
                                      </p:cBhvr>
                                      <p:to>
                                        <p:strVal val="visible"/>
                                      </p:to>
                                    </p:set>
                                    <p:animEffect transition="in" filter="dissolve">
                                      <p:cBhvr>
                                        <p:cTn id="28"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P spid="46084" grpId="0" animBg="1"/>
      <p:bldP spid="460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990600"/>
          </a:xfrm>
          <a:noFill/>
          <a:ln w="57150" cmpd="thinThick">
            <a:solidFill>
              <a:schemeClr val="tx1"/>
            </a:solidFill>
          </a:ln>
        </p:spPr>
        <p:txBody>
          <a:bodyPr/>
          <a:lstStyle/>
          <a:p>
            <a:pPr algn="l"/>
            <a:r>
              <a:rPr lang="en-US" sz="2400" b="1" dirty="0" smtClean="0"/>
              <a:t>5. Word the alternatives clearly and concisely. </a:t>
            </a:r>
          </a:p>
        </p:txBody>
      </p:sp>
      <p:sp>
        <p:nvSpPr>
          <p:cNvPr id="137219" name="Rectangle 3"/>
          <p:cNvSpPr>
            <a:spLocks noGrp="1" noChangeArrowheads="1"/>
          </p:cNvSpPr>
          <p:nvPr>
            <p:ph type="body" idx="1"/>
          </p:nvPr>
        </p:nvSpPr>
        <p:spPr>
          <a:xfrm>
            <a:off x="685800" y="1828800"/>
            <a:ext cx="7772400" cy="2286000"/>
          </a:xfrm>
        </p:spPr>
        <p:txBody>
          <a:bodyPr/>
          <a:lstStyle/>
          <a:p>
            <a:pPr marL="609600" indent="-609600">
              <a:buFontTx/>
              <a:buNone/>
            </a:pPr>
            <a:r>
              <a:rPr lang="en-US" sz="2000" dirty="0" smtClean="0"/>
              <a:t>The term </a:t>
            </a:r>
            <a:r>
              <a:rPr lang="en-US" sz="2000" i="1" dirty="0" smtClean="0"/>
              <a:t>hypothesis</a:t>
            </a:r>
            <a:r>
              <a:rPr lang="en-US" sz="2000" dirty="0" smtClean="0"/>
              <a:t>, as used in research, is defined as:</a:t>
            </a:r>
          </a:p>
          <a:p>
            <a:pPr marL="609600" indent="-609600">
              <a:buFontTx/>
              <a:buAutoNum type="alphaLcPeriod"/>
            </a:pPr>
            <a:r>
              <a:rPr lang="en-US" sz="2000" dirty="0" smtClean="0"/>
              <a:t>An assertion explaining an observed set of facts that has not been conclusively established.</a:t>
            </a:r>
          </a:p>
          <a:p>
            <a:pPr marL="609600" indent="-609600">
              <a:buFontTx/>
              <a:buAutoNum type="alphaLcPeriod"/>
            </a:pPr>
            <a:r>
              <a:rPr lang="en-US" sz="2000" dirty="0" smtClean="0"/>
              <a:t>A universally accepted assertion explaining an observed set of facts.</a:t>
            </a:r>
          </a:p>
          <a:p>
            <a:pPr marL="609600" indent="-609600">
              <a:buFontTx/>
              <a:buAutoNum type="alphaLcPeriod"/>
            </a:pPr>
            <a:r>
              <a:rPr lang="en-US" sz="2000" dirty="0" smtClean="0"/>
              <a:t>A tentative assertion that is either proved or disproved by comparison with an observed set of facts.</a:t>
            </a:r>
          </a:p>
        </p:txBody>
      </p:sp>
      <p:sp>
        <p:nvSpPr>
          <p:cNvPr id="47108" name="Rectangle 4"/>
          <p:cNvSpPr>
            <a:spLocks noChangeArrowheads="1"/>
          </p:cNvSpPr>
          <p:nvPr/>
        </p:nvSpPr>
        <p:spPr bwMode="auto">
          <a:xfrm>
            <a:off x="609600" y="1752600"/>
            <a:ext cx="7924800" cy="2362200"/>
          </a:xfrm>
          <a:prstGeom prst="rect">
            <a:avLst/>
          </a:prstGeom>
          <a:noFill/>
          <a:ln w="9525">
            <a:solidFill>
              <a:schemeClr val="tx1"/>
            </a:solidFill>
            <a:miter lim="800000"/>
            <a:headEnd/>
            <a:tailEnd/>
          </a:ln>
        </p:spPr>
        <p:txBody>
          <a:bodyPr wrap="none" anchor="ctr"/>
          <a:lstStyle/>
          <a:p>
            <a:endParaRPr lang="en-US" sz="2400" dirty="0"/>
          </a:p>
        </p:txBody>
      </p:sp>
      <p:sp>
        <p:nvSpPr>
          <p:cNvPr id="47109" name="Text Box 5"/>
          <p:cNvSpPr txBox="1">
            <a:spLocks noChangeArrowheads="1"/>
          </p:cNvSpPr>
          <p:nvPr/>
        </p:nvSpPr>
        <p:spPr bwMode="auto">
          <a:xfrm>
            <a:off x="685800" y="1295400"/>
            <a:ext cx="2286000" cy="396875"/>
          </a:xfrm>
          <a:prstGeom prst="rect">
            <a:avLst/>
          </a:prstGeom>
          <a:noFill/>
          <a:ln w="9525">
            <a:noFill/>
            <a:miter lim="800000"/>
            <a:headEnd/>
            <a:tailEnd/>
          </a:ln>
        </p:spPr>
        <p:txBody>
          <a:bodyPr>
            <a:spAutoFit/>
          </a:bodyPr>
          <a:lstStyle/>
          <a:p>
            <a:pPr>
              <a:spcBef>
                <a:spcPct val="50000"/>
              </a:spcBef>
            </a:pPr>
            <a:r>
              <a:rPr lang="en-US" b="1" u="sng" dirty="0"/>
              <a:t>Better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ssolve">
                                      <p:cBhvr>
                                        <p:cTn id="7" dur="500"/>
                                        <p:tgtEl>
                                          <p:spTgt spid="4710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7219">
                                            <p:txEl>
                                              <p:pRg st="0" end="0"/>
                                            </p:txEl>
                                          </p:spTgt>
                                        </p:tgtEl>
                                        <p:attrNameLst>
                                          <p:attrName>style.visibility</p:attrName>
                                        </p:attrNameLst>
                                      </p:cBhvr>
                                      <p:to>
                                        <p:strVal val="visible"/>
                                      </p:to>
                                    </p:set>
                                    <p:animEffect transition="in" filter="dissolve">
                                      <p:cBhvr>
                                        <p:cTn id="10" dur="500"/>
                                        <p:tgtEl>
                                          <p:spTgt spid="13721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7219">
                                            <p:txEl>
                                              <p:pRg st="1" end="1"/>
                                            </p:txEl>
                                          </p:spTgt>
                                        </p:tgtEl>
                                        <p:attrNameLst>
                                          <p:attrName>style.visibility</p:attrName>
                                        </p:attrNameLst>
                                      </p:cBhvr>
                                      <p:to>
                                        <p:strVal val="visible"/>
                                      </p:to>
                                    </p:set>
                                    <p:animEffect transition="in" filter="dissolve">
                                      <p:cBhvr>
                                        <p:cTn id="13" dur="500"/>
                                        <p:tgtEl>
                                          <p:spTgt spid="13721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7219">
                                            <p:txEl>
                                              <p:pRg st="2" end="2"/>
                                            </p:txEl>
                                          </p:spTgt>
                                        </p:tgtEl>
                                        <p:attrNameLst>
                                          <p:attrName>style.visibility</p:attrName>
                                        </p:attrNameLst>
                                      </p:cBhvr>
                                      <p:to>
                                        <p:strVal val="visible"/>
                                      </p:to>
                                    </p:set>
                                    <p:animEffect transition="in" filter="dissolve">
                                      <p:cBhvr>
                                        <p:cTn id="16" dur="500"/>
                                        <p:tgtEl>
                                          <p:spTgt spid="13721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animEffect transition="in" filter="dissolve">
                                      <p:cBhvr>
                                        <p:cTn id="19" dur="500"/>
                                        <p:tgtEl>
                                          <p:spTgt spid="13721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7108"/>
                                        </p:tgtEl>
                                        <p:attrNameLst>
                                          <p:attrName>style.visibility</p:attrName>
                                        </p:attrNameLst>
                                      </p:cBhvr>
                                      <p:to>
                                        <p:strVal val="visible"/>
                                      </p:to>
                                    </p:set>
                                    <p:animEffect transition="in" filter="dissolve">
                                      <p:cBhvr>
                                        <p:cTn id="22"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P spid="47108" grpId="0" animBg="1"/>
      <p:bldP spid="471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990600"/>
          </a:xfrm>
          <a:noFill/>
          <a:ln w="57150" cmpd="thinThick">
            <a:solidFill>
              <a:schemeClr val="tx1"/>
            </a:solidFill>
          </a:ln>
        </p:spPr>
        <p:txBody>
          <a:bodyPr/>
          <a:lstStyle/>
          <a:p>
            <a:pPr algn="l"/>
            <a:r>
              <a:rPr lang="en-US" sz="2400" b="1" dirty="0" smtClean="0"/>
              <a:t>6. Keep the alternatives mutually exclusive.</a:t>
            </a:r>
          </a:p>
        </p:txBody>
      </p:sp>
      <p:sp>
        <p:nvSpPr>
          <p:cNvPr id="138243" name="Rectangle 3"/>
          <p:cNvSpPr>
            <a:spLocks noGrp="1" noChangeArrowheads="1"/>
          </p:cNvSpPr>
          <p:nvPr>
            <p:ph type="body" idx="1"/>
          </p:nvPr>
        </p:nvSpPr>
        <p:spPr>
          <a:xfrm>
            <a:off x="685800" y="1676400"/>
            <a:ext cx="7772400" cy="2133600"/>
          </a:xfrm>
        </p:spPr>
        <p:txBody>
          <a:bodyPr/>
          <a:lstStyle/>
          <a:p>
            <a:pPr marL="609600" indent="-609600">
              <a:buFontTx/>
              <a:buNone/>
            </a:pPr>
            <a:r>
              <a:rPr lang="en-US" sz="2000" dirty="0" smtClean="0"/>
              <a:t>How long does an </a:t>
            </a:r>
            <a:r>
              <a:rPr lang="en-US" sz="2000" i="1" dirty="0" smtClean="0"/>
              <a:t>annual </a:t>
            </a:r>
            <a:r>
              <a:rPr lang="en-US" sz="2000" dirty="0" smtClean="0"/>
              <a:t>plant generally live?</a:t>
            </a:r>
          </a:p>
          <a:p>
            <a:pPr marL="609600" indent="-609600">
              <a:buFontTx/>
              <a:buAutoNum type="alphaLcPeriod"/>
            </a:pPr>
            <a:r>
              <a:rPr lang="en-US" sz="2000" dirty="0" smtClean="0"/>
              <a:t>Only one year.</a:t>
            </a:r>
          </a:p>
          <a:p>
            <a:pPr marL="609600" indent="-609600">
              <a:buFontTx/>
              <a:buAutoNum type="alphaLcPeriod"/>
            </a:pPr>
            <a:r>
              <a:rPr lang="en-US" sz="2000" dirty="0" smtClean="0"/>
              <a:t>Only two years.</a:t>
            </a:r>
          </a:p>
          <a:p>
            <a:pPr marL="609600" indent="-609600">
              <a:buFontTx/>
              <a:buAutoNum type="alphaLcPeriod"/>
            </a:pPr>
            <a:r>
              <a:rPr lang="en-US" sz="2000" dirty="0" smtClean="0"/>
              <a:t>Less than 5 years.</a:t>
            </a:r>
          </a:p>
          <a:p>
            <a:pPr marL="609600" indent="-609600">
              <a:buFontTx/>
              <a:buAutoNum type="alphaLcPeriod"/>
            </a:pPr>
            <a:r>
              <a:rPr lang="en-US" sz="2000" dirty="0" smtClean="0"/>
              <a:t>More than five years.</a:t>
            </a:r>
          </a:p>
        </p:txBody>
      </p:sp>
      <p:sp>
        <p:nvSpPr>
          <p:cNvPr id="48132" name="Rectangle 4"/>
          <p:cNvSpPr>
            <a:spLocks noChangeArrowheads="1"/>
          </p:cNvSpPr>
          <p:nvPr/>
        </p:nvSpPr>
        <p:spPr bwMode="auto">
          <a:xfrm>
            <a:off x="609600" y="1752600"/>
            <a:ext cx="7924800" cy="2286000"/>
          </a:xfrm>
          <a:prstGeom prst="rect">
            <a:avLst/>
          </a:prstGeom>
          <a:noFill/>
          <a:ln w="9525">
            <a:solidFill>
              <a:schemeClr val="tx1"/>
            </a:solidFill>
            <a:miter lim="800000"/>
            <a:headEnd/>
            <a:tailEnd/>
          </a:ln>
        </p:spPr>
        <p:txBody>
          <a:bodyPr wrap="none" anchor="ctr"/>
          <a:lstStyle/>
          <a:p>
            <a:endParaRPr lang="en-US" sz="2400" dirty="0"/>
          </a:p>
        </p:txBody>
      </p:sp>
      <p:sp>
        <p:nvSpPr>
          <p:cNvPr id="48133" name="Text Box 9"/>
          <p:cNvSpPr txBox="1">
            <a:spLocks noChangeArrowheads="1"/>
          </p:cNvSpPr>
          <p:nvPr/>
        </p:nvSpPr>
        <p:spPr bwMode="auto">
          <a:xfrm>
            <a:off x="685800" y="4648200"/>
            <a:ext cx="7543800" cy="1676400"/>
          </a:xfrm>
          <a:prstGeom prst="rect">
            <a:avLst/>
          </a:prstGeom>
          <a:noFill/>
          <a:ln w="9525">
            <a:noFill/>
            <a:miter lim="800000"/>
            <a:headEnd/>
            <a:tailEnd/>
          </a:ln>
        </p:spPr>
        <p:txBody>
          <a:bodyPr>
            <a:spAutoFit/>
          </a:bodyPr>
          <a:lstStyle/>
          <a:p>
            <a:pPr marL="457200" indent="-457200"/>
            <a:r>
              <a:rPr lang="en-US" dirty="0"/>
              <a:t>How long does an </a:t>
            </a:r>
            <a:r>
              <a:rPr lang="en-US" i="1" dirty="0"/>
              <a:t>annual </a:t>
            </a:r>
            <a:r>
              <a:rPr lang="en-US" dirty="0"/>
              <a:t>plant generally live?</a:t>
            </a:r>
          </a:p>
          <a:p>
            <a:pPr marL="457200" indent="-457200">
              <a:buFontTx/>
              <a:buAutoNum type="alphaLcPeriod"/>
            </a:pPr>
            <a:r>
              <a:rPr lang="en-US" dirty="0"/>
              <a:t>Only one year.</a:t>
            </a:r>
          </a:p>
          <a:p>
            <a:pPr marL="457200" indent="-457200">
              <a:buFontTx/>
              <a:buAutoNum type="alphaLcPeriod"/>
            </a:pPr>
            <a:r>
              <a:rPr lang="en-US" dirty="0"/>
              <a:t>Only two years.</a:t>
            </a:r>
          </a:p>
          <a:p>
            <a:pPr marL="457200" indent="-457200">
              <a:buFontTx/>
              <a:buAutoNum type="alphaLcPeriod"/>
            </a:pPr>
            <a:r>
              <a:rPr lang="en-US" dirty="0"/>
              <a:t>Between three and five years.</a:t>
            </a:r>
          </a:p>
          <a:p>
            <a:pPr marL="457200" indent="-457200">
              <a:buFontTx/>
              <a:buAutoNum type="alphaLcPeriod"/>
            </a:pPr>
            <a:r>
              <a:rPr lang="en-US" dirty="0"/>
              <a:t>More than 5 years.</a:t>
            </a:r>
            <a:endParaRPr lang="en-US" sz="2400" dirty="0"/>
          </a:p>
        </p:txBody>
      </p:sp>
      <p:sp>
        <p:nvSpPr>
          <p:cNvPr id="48134" name="Rectangle 10"/>
          <p:cNvSpPr>
            <a:spLocks noChangeArrowheads="1"/>
          </p:cNvSpPr>
          <p:nvPr/>
        </p:nvSpPr>
        <p:spPr bwMode="auto">
          <a:xfrm>
            <a:off x="609600" y="4572000"/>
            <a:ext cx="7924800" cy="1905000"/>
          </a:xfrm>
          <a:prstGeom prst="rect">
            <a:avLst/>
          </a:prstGeom>
          <a:noFill/>
          <a:ln w="9525">
            <a:solidFill>
              <a:schemeClr val="tx1"/>
            </a:solidFill>
            <a:miter lim="800000"/>
            <a:headEnd/>
            <a:tailEnd/>
          </a:ln>
        </p:spPr>
        <p:txBody>
          <a:bodyPr wrap="none" anchor="ctr"/>
          <a:lstStyle/>
          <a:p>
            <a:endParaRPr lang="en-US" sz="2400" dirty="0"/>
          </a:p>
        </p:txBody>
      </p:sp>
      <p:sp>
        <p:nvSpPr>
          <p:cNvPr id="48135" name="Rectangle 11"/>
          <p:cNvSpPr>
            <a:spLocks noChangeArrowheads="1"/>
          </p:cNvSpPr>
          <p:nvPr/>
        </p:nvSpPr>
        <p:spPr bwMode="auto">
          <a:xfrm>
            <a:off x="609600" y="1219200"/>
            <a:ext cx="2036763" cy="457200"/>
          </a:xfrm>
          <a:prstGeom prst="rect">
            <a:avLst/>
          </a:prstGeom>
          <a:noFill/>
          <a:ln w="9525">
            <a:noFill/>
            <a:miter lim="800000"/>
            <a:headEnd/>
            <a:tailEnd/>
          </a:ln>
        </p:spPr>
        <p:txBody>
          <a:bodyPr wrap="none">
            <a:spAutoFit/>
          </a:bodyPr>
          <a:lstStyle/>
          <a:p>
            <a:r>
              <a:rPr lang="en-US" sz="2400" b="1" u="sng" dirty="0"/>
              <a:t>Poor Example</a:t>
            </a:r>
          </a:p>
        </p:txBody>
      </p:sp>
      <p:sp>
        <p:nvSpPr>
          <p:cNvPr id="48136" name="Rectangle 12"/>
          <p:cNvSpPr>
            <a:spLocks noChangeArrowheads="1"/>
          </p:cNvSpPr>
          <p:nvPr/>
        </p:nvSpPr>
        <p:spPr bwMode="auto">
          <a:xfrm>
            <a:off x="685800" y="4114800"/>
            <a:ext cx="2222500" cy="457200"/>
          </a:xfrm>
          <a:prstGeom prst="rect">
            <a:avLst/>
          </a:prstGeom>
          <a:noFill/>
          <a:ln w="9525">
            <a:noFill/>
            <a:miter lim="800000"/>
            <a:headEnd/>
            <a:tailEnd/>
          </a:ln>
        </p:spPr>
        <p:txBody>
          <a:bodyPr wrap="none">
            <a:spAutoFit/>
          </a:bodyPr>
          <a:lstStyle/>
          <a:p>
            <a:r>
              <a:rPr lang="en-US" sz="2400" b="1" u="sng" dirty="0"/>
              <a:t>Better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dissolve">
                                      <p:cBhvr>
                                        <p:cTn id="7" dur="500"/>
                                        <p:tgtEl>
                                          <p:spTgt spid="481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132"/>
                                        </p:tgtEl>
                                        <p:attrNameLst>
                                          <p:attrName>style.visibility</p:attrName>
                                        </p:attrNameLst>
                                      </p:cBhvr>
                                      <p:to>
                                        <p:strVal val="visible"/>
                                      </p:to>
                                    </p:set>
                                    <p:animEffect transition="in" filter="dissolve">
                                      <p:cBhvr>
                                        <p:cTn id="10" dur="500"/>
                                        <p:tgtEl>
                                          <p:spTgt spid="481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8243">
                                            <p:txEl>
                                              <p:pRg st="0" end="0"/>
                                            </p:txEl>
                                          </p:spTgt>
                                        </p:tgtEl>
                                        <p:attrNameLst>
                                          <p:attrName>style.visibility</p:attrName>
                                        </p:attrNameLst>
                                      </p:cBhvr>
                                      <p:to>
                                        <p:strVal val="visible"/>
                                      </p:to>
                                    </p:set>
                                    <p:animEffect transition="in" filter="dissolve">
                                      <p:cBhvr>
                                        <p:cTn id="13" dur="500"/>
                                        <p:tgtEl>
                                          <p:spTgt spid="138243">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8243">
                                            <p:txEl>
                                              <p:pRg st="1" end="1"/>
                                            </p:txEl>
                                          </p:spTgt>
                                        </p:tgtEl>
                                        <p:attrNameLst>
                                          <p:attrName>style.visibility</p:attrName>
                                        </p:attrNameLst>
                                      </p:cBhvr>
                                      <p:to>
                                        <p:strVal val="visible"/>
                                      </p:to>
                                    </p:set>
                                    <p:animEffect transition="in" filter="dissolve">
                                      <p:cBhvr>
                                        <p:cTn id="16" dur="500"/>
                                        <p:tgtEl>
                                          <p:spTgt spid="138243">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8243">
                                            <p:txEl>
                                              <p:pRg st="2" end="2"/>
                                            </p:txEl>
                                          </p:spTgt>
                                        </p:tgtEl>
                                        <p:attrNameLst>
                                          <p:attrName>style.visibility</p:attrName>
                                        </p:attrNameLst>
                                      </p:cBhvr>
                                      <p:to>
                                        <p:strVal val="visible"/>
                                      </p:to>
                                    </p:set>
                                    <p:animEffect transition="in" filter="dissolve">
                                      <p:cBhvr>
                                        <p:cTn id="19" dur="500"/>
                                        <p:tgtEl>
                                          <p:spTgt spid="138243">
                                            <p:txEl>
                                              <p:pRg st="2" end="2"/>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dissolve">
                                      <p:cBhvr>
                                        <p:cTn id="22" dur="500"/>
                                        <p:tgtEl>
                                          <p:spTgt spid="13824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8243">
                                            <p:txEl>
                                              <p:pRg st="4" end="4"/>
                                            </p:txEl>
                                          </p:spTgt>
                                        </p:tgtEl>
                                        <p:attrNameLst>
                                          <p:attrName>style.visibility</p:attrName>
                                        </p:attrNameLst>
                                      </p:cBhvr>
                                      <p:to>
                                        <p:strVal val="visible"/>
                                      </p:to>
                                    </p:set>
                                    <p:animEffect transition="in" filter="dissolve">
                                      <p:cBhvr>
                                        <p:cTn id="25" dur="500"/>
                                        <p:tgtEl>
                                          <p:spTgt spid="13824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8136"/>
                                        </p:tgtEl>
                                        <p:attrNameLst>
                                          <p:attrName>style.visibility</p:attrName>
                                        </p:attrNameLst>
                                      </p:cBhvr>
                                      <p:to>
                                        <p:strVal val="visible"/>
                                      </p:to>
                                    </p:set>
                                    <p:animEffect transition="in" filter="dissolve">
                                      <p:cBhvr>
                                        <p:cTn id="30" dur="500"/>
                                        <p:tgtEl>
                                          <p:spTgt spid="4813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8134"/>
                                        </p:tgtEl>
                                        <p:attrNameLst>
                                          <p:attrName>style.visibility</p:attrName>
                                        </p:attrNameLst>
                                      </p:cBhvr>
                                      <p:to>
                                        <p:strVal val="visible"/>
                                      </p:to>
                                    </p:set>
                                    <p:animEffect transition="in" filter="dissolve">
                                      <p:cBhvr>
                                        <p:cTn id="33" dur="500"/>
                                        <p:tgtEl>
                                          <p:spTgt spid="48134"/>
                                        </p:tgtEl>
                                      </p:cBhvr>
                                    </p:animEffect>
                                  </p:childTnLst>
                                </p:cTn>
                              </p:par>
                              <p:par>
                                <p:cTn id="34" presetID="9" presetClass="entr" presetSubtype="0" fill="hold" nodeType="withEffect">
                                  <p:stCondLst>
                                    <p:cond delay="0"/>
                                  </p:stCondLst>
                                  <p:childTnLst>
                                    <p:set>
                                      <p:cBhvr>
                                        <p:cTn id="35" dur="1" fill="hold">
                                          <p:stCondLst>
                                            <p:cond delay="0"/>
                                          </p:stCondLst>
                                        </p:cTn>
                                        <p:tgtEl>
                                          <p:spTgt spid="48133">
                                            <p:txEl>
                                              <p:pRg st="0" end="0"/>
                                            </p:txEl>
                                          </p:spTgt>
                                        </p:tgtEl>
                                        <p:attrNameLst>
                                          <p:attrName>style.visibility</p:attrName>
                                        </p:attrNameLst>
                                      </p:cBhvr>
                                      <p:to>
                                        <p:strVal val="visible"/>
                                      </p:to>
                                    </p:set>
                                    <p:animEffect transition="in" filter="dissolve">
                                      <p:cBhvr>
                                        <p:cTn id="36" dur="500"/>
                                        <p:tgtEl>
                                          <p:spTgt spid="48133">
                                            <p:txEl>
                                              <p:pRg st="0" end="0"/>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48133">
                                            <p:txEl>
                                              <p:pRg st="1" end="1"/>
                                            </p:txEl>
                                          </p:spTgt>
                                        </p:tgtEl>
                                        <p:attrNameLst>
                                          <p:attrName>style.visibility</p:attrName>
                                        </p:attrNameLst>
                                      </p:cBhvr>
                                      <p:to>
                                        <p:strVal val="visible"/>
                                      </p:to>
                                    </p:set>
                                    <p:animEffect transition="in" filter="dissolve">
                                      <p:cBhvr>
                                        <p:cTn id="39" dur="500"/>
                                        <p:tgtEl>
                                          <p:spTgt spid="48133">
                                            <p:txEl>
                                              <p:pRg st="1" end="1"/>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48133">
                                            <p:txEl>
                                              <p:pRg st="2" end="2"/>
                                            </p:txEl>
                                          </p:spTgt>
                                        </p:tgtEl>
                                        <p:attrNameLst>
                                          <p:attrName>style.visibility</p:attrName>
                                        </p:attrNameLst>
                                      </p:cBhvr>
                                      <p:to>
                                        <p:strVal val="visible"/>
                                      </p:to>
                                    </p:set>
                                    <p:animEffect transition="in" filter="dissolve">
                                      <p:cBhvr>
                                        <p:cTn id="42" dur="500"/>
                                        <p:tgtEl>
                                          <p:spTgt spid="48133">
                                            <p:txEl>
                                              <p:pRg st="2" end="2"/>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48133">
                                            <p:txEl>
                                              <p:pRg st="3" end="3"/>
                                            </p:txEl>
                                          </p:spTgt>
                                        </p:tgtEl>
                                        <p:attrNameLst>
                                          <p:attrName>style.visibility</p:attrName>
                                        </p:attrNameLst>
                                      </p:cBhvr>
                                      <p:to>
                                        <p:strVal val="visible"/>
                                      </p:to>
                                    </p:set>
                                    <p:animEffect transition="in" filter="dissolve">
                                      <p:cBhvr>
                                        <p:cTn id="45" dur="500"/>
                                        <p:tgtEl>
                                          <p:spTgt spid="48133">
                                            <p:txEl>
                                              <p:pRg st="3" end="3"/>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48133">
                                            <p:txEl>
                                              <p:pRg st="4" end="4"/>
                                            </p:txEl>
                                          </p:spTgt>
                                        </p:tgtEl>
                                        <p:attrNameLst>
                                          <p:attrName>style.visibility</p:attrName>
                                        </p:attrNameLst>
                                      </p:cBhvr>
                                      <p:to>
                                        <p:strVal val="visible"/>
                                      </p:to>
                                    </p:set>
                                    <p:animEffect transition="in" filter="dissolve">
                                      <p:cBhvr>
                                        <p:cTn id="48" dur="500"/>
                                        <p:tgtEl>
                                          <p:spTgt spid="481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P spid="48132" grpId="0" animBg="1"/>
      <p:bldP spid="48134" grpId="0" animBg="1"/>
      <p:bldP spid="48135" grpId="0"/>
      <p:bldP spid="481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990600"/>
          </a:xfrm>
          <a:noFill/>
          <a:ln w="57150" cmpd="thinThick">
            <a:solidFill>
              <a:schemeClr val="tx1"/>
            </a:solidFill>
          </a:ln>
        </p:spPr>
        <p:txBody>
          <a:bodyPr/>
          <a:lstStyle/>
          <a:p>
            <a:pPr algn="l"/>
            <a:r>
              <a:rPr lang="en-US" sz="2400" b="1" dirty="0" smtClean="0"/>
              <a:t>7.  Keep the alternatives homogeneous in content.</a:t>
            </a:r>
          </a:p>
        </p:txBody>
      </p:sp>
      <p:sp>
        <p:nvSpPr>
          <p:cNvPr id="139267" name="Rectangle 3"/>
          <p:cNvSpPr>
            <a:spLocks noGrp="1" noChangeArrowheads="1"/>
          </p:cNvSpPr>
          <p:nvPr>
            <p:ph type="body" idx="1"/>
          </p:nvPr>
        </p:nvSpPr>
        <p:spPr>
          <a:xfrm>
            <a:off x="685800" y="1600200"/>
            <a:ext cx="7772400" cy="2133600"/>
          </a:xfrm>
        </p:spPr>
        <p:txBody>
          <a:bodyPr/>
          <a:lstStyle/>
          <a:p>
            <a:pPr marL="609600" indent="-609600">
              <a:buFontTx/>
              <a:buNone/>
            </a:pPr>
            <a:r>
              <a:rPr lang="en-US" sz="2000" dirty="0" smtClean="0"/>
              <a:t>Idaho is widely known as:</a:t>
            </a:r>
          </a:p>
          <a:p>
            <a:pPr marL="609600" indent="-609600">
              <a:buFontTx/>
              <a:buAutoNum type="alphaLcPeriod"/>
            </a:pPr>
            <a:r>
              <a:rPr lang="en-US" sz="2000" dirty="0" smtClean="0"/>
              <a:t>The largest producer of potatoes in the United States.</a:t>
            </a:r>
          </a:p>
          <a:p>
            <a:pPr marL="609600" indent="-609600">
              <a:buFontTx/>
              <a:buAutoNum type="alphaLcPeriod"/>
            </a:pPr>
            <a:r>
              <a:rPr lang="en-US" sz="2000" dirty="0" smtClean="0"/>
              <a:t>The location of the tallest mountain in the United States.</a:t>
            </a:r>
          </a:p>
          <a:p>
            <a:pPr marL="609600" indent="-609600">
              <a:buFontTx/>
              <a:buAutoNum type="alphaLcPeriod"/>
            </a:pPr>
            <a:r>
              <a:rPr lang="en-US" sz="2000" dirty="0" smtClean="0"/>
              <a:t>The state with a beaver on its flag.</a:t>
            </a:r>
          </a:p>
          <a:p>
            <a:pPr marL="609600" indent="-609600">
              <a:buFontTx/>
              <a:buAutoNum type="alphaLcPeriod"/>
            </a:pPr>
            <a:r>
              <a:rPr lang="en-US" sz="2000" dirty="0" smtClean="0"/>
              <a:t>The “Treasure State.”</a:t>
            </a:r>
          </a:p>
        </p:txBody>
      </p:sp>
      <p:sp>
        <p:nvSpPr>
          <p:cNvPr id="49156" name="Rectangle 4"/>
          <p:cNvSpPr>
            <a:spLocks noChangeArrowheads="1"/>
          </p:cNvSpPr>
          <p:nvPr/>
        </p:nvSpPr>
        <p:spPr bwMode="auto">
          <a:xfrm>
            <a:off x="609600" y="1600200"/>
            <a:ext cx="7924800" cy="1905000"/>
          </a:xfrm>
          <a:prstGeom prst="rect">
            <a:avLst/>
          </a:prstGeom>
          <a:noFill/>
          <a:ln w="9525">
            <a:solidFill>
              <a:schemeClr val="tx1"/>
            </a:solidFill>
            <a:miter lim="800000"/>
            <a:headEnd/>
            <a:tailEnd/>
          </a:ln>
        </p:spPr>
        <p:txBody>
          <a:bodyPr wrap="none" anchor="ctr"/>
          <a:lstStyle/>
          <a:p>
            <a:endParaRPr lang="en-US" sz="2400" dirty="0"/>
          </a:p>
        </p:txBody>
      </p:sp>
      <p:sp>
        <p:nvSpPr>
          <p:cNvPr id="49157" name="Text Box 5"/>
          <p:cNvSpPr txBox="1">
            <a:spLocks noChangeArrowheads="1"/>
          </p:cNvSpPr>
          <p:nvPr/>
        </p:nvSpPr>
        <p:spPr bwMode="auto">
          <a:xfrm>
            <a:off x="685800" y="3962400"/>
            <a:ext cx="7543800" cy="1616075"/>
          </a:xfrm>
          <a:prstGeom prst="rect">
            <a:avLst/>
          </a:prstGeom>
          <a:noFill/>
          <a:ln w="9525">
            <a:noFill/>
            <a:miter lim="800000"/>
            <a:headEnd/>
            <a:tailEnd/>
          </a:ln>
        </p:spPr>
        <p:txBody>
          <a:bodyPr>
            <a:spAutoFit/>
          </a:bodyPr>
          <a:lstStyle/>
          <a:p>
            <a:pPr marL="457200" indent="-457200"/>
            <a:r>
              <a:rPr lang="en-US" dirty="0"/>
              <a:t>Idaho is widely known for its:</a:t>
            </a:r>
          </a:p>
          <a:p>
            <a:pPr marL="457200" indent="-457200">
              <a:buFontTx/>
              <a:buAutoNum type="alphaLcPeriod"/>
            </a:pPr>
            <a:r>
              <a:rPr lang="en-US" dirty="0"/>
              <a:t>Apples	</a:t>
            </a:r>
          </a:p>
          <a:p>
            <a:pPr marL="457200" indent="-457200">
              <a:buFontTx/>
              <a:buAutoNum type="alphaLcPeriod"/>
            </a:pPr>
            <a:r>
              <a:rPr lang="en-US" dirty="0"/>
              <a:t>Corn</a:t>
            </a:r>
          </a:p>
          <a:p>
            <a:pPr marL="457200" indent="-457200">
              <a:buFontTx/>
              <a:buAutoNum type="alphaLcPeriod"/>
            </a:pPr>
            <a:r>
              <a:rPr lang="en-US" dirty="0"/>
              <a:t>Potatoes</a:t>
            </a:r>
          </a:p>
          <a:p>
            <a:pPr marL="457200" indent="-457200">
              <a:buFontTx/>
              <a:buAutoNum type="alphaLcPeriod"/>
            </a:pPr>
            <a:r>
              <a:rPr lang="en-US" dirty="0"/>
              <a:t>Wheat</a:t>
            </a:r>
          </a:p>
        </p:txBody>
      </p:sp>
      <p:sp>
        <p:nvSpPr>
          <p:cNvPr id="49158" name="Rectangle 6"/>
          <p:cNvSpPr>
            <a:spLocks noChangeArrowheads="1"/>
          </p:cNvSpPr>
          <p:nvPr/>
        </p:nvSpPr>
        <p:spPr bwMode="auto">
          <a:xfrm>
            <a:off x="609600" y="3962400"/>
            <a:ext cx="7924800" cy="1600200"/>
          </a:xfrm>
          <a:prstGeom prst="rect">
            <a:avLst/>
          </a:prstGeom>
          <a:noFill/>
          <a:ln w="9525">
            <a:solidFill>
              <a:schemeClr val="tx1"/>
            </a:solidFill>
            <a:miter lim="800000"/>
            <a:headEnd/>
            <a:tailEnd/>
          </a:ln>
        </p:spPr>
        <p:txBody>
          <a:bodyPr wrap="none" anchor="ctr"/>
          <a:lstStyle/>
          <a:p>
            <a:endParaRPr lang="en-US" sz="2400" dirty="0"/>
          </a:p>
        </p:txBody>
      </p:sp>
      <p:sp>
        <p:nvSpPr>
          <p:cNvPr id="49159" name="Rectangle 7"/>
          <p:cNvSpPr>
            <a:spLocks noChangeArrowheads="1"/>
          </p:cNvSpPr>
          <p:nvPr/>
        </p:nvSpPr>
        <p:spPr bwMode="auto">
          <a:xfrm>
            <a:off x="609600" y="3505200"/>
            <a:ext cx="2222500" cy="457200"/>
          </a:xfrm>
          <a:prstGeom prst="rect">
            <a:avLst/>
          </a:prstGeom>
          <a:noFill/>
          <a:ln w="9525">
            <a:noFill/>
            <a:miter lim="800000"/>
            <a:headEnd/>
            <a:tailEnd/>
          </a:ln>
        </p:spPr>
        <p:txBody>
          <a:bodyPr wrap="none">
            <a:spAutoFit/>
          </a:bodyPr>
          <a:lstStyle/>
          <a:p>
            <a:r>
              <a:rPr lang="en-US" sz="2400" b="1" u="sng" dirty="0"/>
              <a:t>Better Example</a:t>
            </a:r>
          </a:p>
        </p:txBody>
      </p:sp>
      <p:sp>
        <p:nvSpPr>
          <p:cNvPr id="38920" name="Rectangle 8"/>
          <p:cNvSpPr>
            <a:spLocks noChangeArrowheads="1"/>
          </p:cNvSpPr>
          <p:nvPr/>
        </p:nvSpPr>
        <p:spPr bwMode="auto">
          <a:xfrm>
            <a:off x="609600" y="1143000"/>
            <a:ext cx="2036763" cy="457200"/>
          </a:xfrm>
          <a:prstGeom prst="rect">
            <a:avLst/>
          </a:prstGeom>
          <a:noFill/>
          <a:ln w="9525">
            <a:noFill/>
            <a:miter lim="800000"/>
            <a:headEnd/>
            <a:tailEnd/>
          </a:ln>
        </p:spPr>
        <p:txBody>
          <a:bodyPr wrap="none">
            <a:spAutoFit/>
          </a:bodyPr>
          <a:lstStyle/>
          <a:p>
            <a:r>
              <a:rPr lang="en-US" sz="2400" b="1" u="sng" dirty="0"/>
              <a:t>Poor Example</a:t>
            </a:r>
          </a:p>
        </p:txBody>
      </p:sp>
      <p:sp>
        <p:nvSpPr>
          <p:cNvPr id="49161" name="Text Box 9"/>
          <p:cNvSpPr txBox="1">
            <a:spLocks noChangeArrowheads="1"/>
          </p:cNvSpPr>
          <p:nvPr/>
        </p:nvSpPr>
        <p:spPr bwMode="auto">
          <a:xfrm>
            <a:off x="609600" y="5699125"/>
            <a:ext cx="8229600" cy="1006475"/>
          </a:xfrm>
          <a:prstGeom prst="rect">
            <a:avLst/>
          </a:prstGeom>
          <a:noFill/>
          <a:ln w="9525">
            <a:noFill/>
            <a:miter lim="800000"/>
            <a:headEnd/>
            <a:tailEnd/>
          </a:ln>
        </p:spPr>
        <p:txBody>
          <a:bodyPr>
            <a:spAutoFit/>
          </a:bodyPr>
          <a:lstStyle/>
          <a:p>
            <a:pPr>
              <a:spcBef>
                <a:spcPct val="50000"/>
              </a:spcBef>
            </a:pPr>
            <a:r>
              <a:rPr lang="en-US" dirty="0"/>
              <a:t>The poor example contains alternatives testing knowledge of state agriculture, physical features, flags, and nicknames. When a student misses the item the teacher does not know which of the four areas the student is weak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dissolve">
                                      <p:cBhvr>
                                        <p:cTn id="7" dur="500"/>
                                        <p:tgtEl>
                                          <p:spTgt spid="13926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9267">
                                            <p:txEl>
                                              <p:pRg st="1" end="1"/>
                                            </p:txEl>
                                          </p:spTgt>
                                        </p:tgtEl>
                                        <p:attrNameLst>
                                          <p:attrName>style.visibility</p:attrName>
                                        </p:attrNameLst>
                                      </p:cBhvr>
                                      <p:to>
                                        <p:strVal val="visible"/>
                                      </p:to>
                                    </p:set>
                                    <p:animEffect transition="in" filter="dissolve">
                                      <p:cBhvr>
                                        <p:cTn id="10" dur="500"/>
                                        <p:tgtEl>
                                          <p:spTgt spid="13926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9267">
                                            <p:txEl>
                                              <p:pRg st="2" end="2"/>
                                            </p:txEl>
                                          </p:spTgt>
                                        </p:tgtEl>
                                        <p:attrNameLst>
                                          <p:attrName>style.visibility</p:attrName>
                                        </p:attrNameLst>
                                      </p:cBhvr>
                                      <p:to>
                                        <p:strVal val="visible"/>
                                      </p:to>
                                    </p:set>
                                    <p:animEffect transition="in" filter="dissolve">
                                      <p:cBhvr>
                                        <p:cTn id="13" dur="500"/>
                                        <p:tgtEl>
                                          <p:spTgt spid="13926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9267">
                                            <p:txEl>
                                              <p:pRg st="3" end="3"/>
                                            </p:txEl>
                                          </p:spTgt>
                                        </p:tgtEl>
                                        <p:attrNameLst>
                                          <p:attrName>style.visibility</p:attrName>
                                        </p:attrNameLst>
                                      </p:cBhvr>
                                      <p:to>
                                        <p:strVal val="visible"/>
                                      </p:to>
                                    </p:set>
                                    <p:animEffect transition="in" filter="dissolve">
                                      <p:cBhvr>
                                        <p:cTn id="16" dur="500"/>
                                        <p:tgtEl>
                                          <p:spTgt spid="13926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9267">
                                            <p:txEl>
                                              <p:pRg st="4" end="4"/>
                                            </p:txEl>
                                          </p:spTgt>
                                        </p:tgtEl>
                                        <p:attrNameLst>
                                          <p:attrName>style.visibility</p:attrName>
                                        </p:attrNameLst>
                                      </p:cBhvr>
                                      <p:to>
                                        <p:strVal val="visible"/>
                                      </p:to>
                                    </p:set>
                                    <p:animEffect transition="in" filter="dissolve">
                                      <p:cBhvr>
                                        <p:cTn id="19" dur="500"/>
                                        <p:tgtEl>
                                          <p:spTgt spid="139267">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9156"/>
                                        </p:tgtEl>
                                        <p:attrNameLst>
                                          <p:attrName>style.visibility</p:attrName>
                                        </p:attrNameLst>
                                      </p:cBhvr>
                                      <p:to>
                                        <p:strVal val="visible"/>
                                      </p:to>
                                    </p:set>
                                    <p:animEffect transition="in" filter="dissolve">
                                      <p:cBhvr>
                                        <p:cTn id="22" dur="500"/>
                                        <p:tgtEl>
                                          <p:spTgt spid="491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159"/>
                                        </p:tgtEl>
                                        <p:attrNameLst>
                                          <p:attrName>style.visibility</p:attrName>
                                        </p:attrNameLst>
                                      </p:cBhvr>
                                      <p:to>
                                        <p:strVal val="visible"/>
                                      </p:to>
                                    </p:set>
                                    <p:animEffect transition="in" filter="dissolve">
                                      <p:cBhvr>
                                        <p:cTn id="27" dur="500"/>
                                        <p:tgtEl>
                                          <p:spTgt spid="4915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9158"/>
                                        </p:tgtEl>
                                        <p:attrNameLst>
                                          <p:attrName>style.visibility</p:attrName>
                                        </p:attrNameLst>
                                      </p:cBhvr>
                                      <p:to>
                                        <p:strVal val="visible"/>
                                      </p:to>
                                    </p:set>
                                    <p:animEffect transition="in" filter="dissolve">
                                      <p:cBhvr>
                                        <p:cTn id="30" dur="500"/>
                                        <p:tgtEl>
                                          <p:spTgt spid="49158"/>
                                        </p:tgtEl>
                                      </p:cBhvr>
                                    </p:animEffect>
                                  </p:childTnLst>
                                </p:cTn>
                              </p:par>
                              <p:par>
                                <p:cTn id="31" presetID="9" presetClass="entr" presetSubtype="0" fill="hold" nodeType="withEffect">
                                  <p:stCondLst>
                                    <p:cond delay="0"/>
                                  </p:stCondLst>
                                  <p:childTnLst>
                                    <p:set>
                                      <p:cBhvr>
                                        <p:cTn id="32" dur="1" fill="hold">
                                          <p:stCondLst>
                                            <p:cond delay="0"/>
                                          </p:stCondLst>
                                        </p:cTn>
                                        <p:tgtEl>
                                          <p:spTgt spid="49157">
                                            <p:txEl>
                                              <p:pRg st="0" end="0"/>
                                            </p:txEl>
                                          </p:spTgt>
                                        </p:tgtEl>
                                        <p:attrNameLst>
                                          <p:attrName>style.visibility</p:attrName>
                                        </p:attrNameLst>
                                      </p:cBhvr>
                                      <p:to>
                                        <p:strVal val="visible"/>
                                      </p:to>
                                    </p:set>
                                    <p:animEffect transition="in" filter="dissolve">
                                      <p:cBhvr>
                                        <p:cTn id="33" dur="500"/>
                                        <p:tgtEl>
                                          <p:spTgt spid="49157">
                                            <p:txEl>
                                              <p:pRg st="0" end="0"/>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9157">
                                            <p:txEl>
                                              <p:pRg st="1" end="1"/>
                                            </p:txEl>
                                          </p:spTgt>
                                        </p:tgtEl>
                                        <p:attrNameLst>
                                          <p:attrName>style.visibility</p:attrName>
                                        </p:attrNameLst>
                                      </p:cBhvr>
                                      <p:to>
                                        <p:strVal val="visible"/>
                                      </p:to>
                                    </p:set>
                                    <p:animEffect transition="in" filter="dissolve">
                                      <p:cBhvr>
                                        <p:cTn id="36" dur="500"/>
                                        <p:tgtEl>
                                          <p:spTgt spid="49157">
                                            <p:txEl>
                                              <p:pRg st="1" end="1"/>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49157">
                                            <p:txEl>
                                              <p:pRg st="2" end="2"/>
                                            </p:txEl>
                                          </p:spTgt>
                                        </p:tgtEl>
                                        <p:attrNameLst>
                                          <p:attrName>style.visibility</p:attrName>
                                        </p:attrNameLst>
                                      </p:cBhvr>
                                      <p:to>
                                        <p:strVal val="visible"/>
                                      </p:to>
                                    </p:set>
                                    <p:animEffect transition="in" filter="dissolve">
                                      <p:cBhvr>
                                        <p:cTn id="39" dur="500"/>
                                        <p:tgtEl>
                                          <p:spTgt spid="49157">
                                            <p:txEl>
                                              <p:pRg st="2" end="2"/>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49157">
                                            <p:txEl>
                                              <p:pRg st="3" end="3"/>
                                            </p:txEl>
                                          </p:spTgt>
                                        </p:tgtEl>
                                        <p:attrNameLst>
                                          <p:attrName>style.visibility</p:attrName>
                                        </p:attrNameLst>
                                      </p:cBhvr>
                                      <p:to>
                                        <p:strVal val="visible"/>
                                      </p:to>
                                    </p:set>
                                    <p:animEffect transition="in" filter="dissolve">
                                      <p:cBhvr>
                                        <p:cTn id="42" dur="500"/>
                                        <p:tgtEl>
                                          <p:spTgt spid="49157">
                                            <p:txEl>
                                              <p:pRg st="3" end="3"/>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49157">
                                            <p:txEl>
                                              <p:pRg st="4" end="4"/>
                                            </p:txEl>
                                          </p:spTgt>
                                        </p:tgtEl>
                                        <p:attrNameLst>
                                          <p:attrName>style.visibility</p:attrName>
                                        </p:attrNameLst>
                                      </p:cBhvr>
                                      <p:to>
                                        <p:strVal val="visible"/>
                                      </p:to>
                                    </p:set>
                                    <p:animEffect transition="in" filter="dissolve">
                                      <p:cBhvr>
                                        <p:cTn id="45" dur="500"/>
                                        <p:tgtEl>
                                          <p:spTgt spid="4915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9161"/>
                                        </p:tgtEl>
                                        <p:attrNameLst>
                                          <p:attrName>style.visibility</p:attrName>
                                        </p:attrNameLst>
                                      </p:cBhvr>
                                      <p:to>
                                        <p:strVal val="visible"/>
                                      </p:to>
                                    </p:set>
                                    <p:animEffect transition="in" filter="dissolve">
                                      <p:cBhvr>
                                        <p:cTn id="50" dur="5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49156" grpId="0" animBg="1"/>
      <p:bldP spid="49158" grpId="0" animBg="1"/>
      <p:bldP spid="49159" grpId="0"/>
      <p:bldP spid="4916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371600"/>
          </a:xfrm>
          <a:noFill/>
          <a:ln w="57150" cmpd="thinThick">
            <a:solidFill>
              <a:schemeClr val="tx1"/>
            </a:solidFill>
          </a:ln>
        </p:spPr>
        <p:txBody>
          <a:bodyPr/>
          <a:lstStyle/>
          <a:p>
            <a:pPr algn="l"/>
            <a:r>
              <a:rPr lang="en-US" sz="2400" b="1" dirty="0" smtClean="0"/>
              <a:t>8. Keep the alternatives free from clues as to which  </a:t>
            </a:r>
            <a:br>
              <a:rPr lang="en-US" sz="2400" b="1" dirty="0" smtClean="0"/>
            </a:br>
            <a:r>
              <a:rPr lang="en-US" sz="2400" b="1" dirty="0" smtClean="0"/>
              <a:t>    response is correct:</a:t>
            </a:r>
            <a:br>
              <a:rPr lang="en-US" sz="2400" b="1" dirty="0" smtClean="0"/>
            </a:br>
            <a:r>
              <a:rPr lang="en-US" sz="2000" b="1" dirty="0" smtClean="0"/>
              <a:t>     a. Keep the grammar of each alternative consistent with the stem.</a:t>
            </a:r>
            <a:endParaRPr lang="en-US" sz="2400" b="1" dirty="0" smtClean="0"/>
          </a:p>
        </p:txBody>
      </p:sp>
      <p:sp>
        <p:nvSpPr>
          <p:cNvPr id="140291" name="Rectangle 3"/>
          <p:cNvSpPr>
            <a:spLocks noGrp="1" noChangeArrowheads="1"/>
          </p:cNvSpPr>
          <p:nvPr>
            <p:ph type="body" idx="1"/>
          </p:nvPr>
        </p:nvSpPr>
        <p:spPr>
          <a:xfrm>
            <a:off x="685800" y="2057400"/>
            <a:ext cx="7772400" cy="1828800"/>
          </a:xfrm>
        </p:spPr>
        <p:txBody>
          <a:bodyPr/>
          <a:lstStyle/>
          <a:p>
            <a:pPr marL="609600" indent="-609600">
              <a:lnSpc>
                <a:spcPct val="90000"/>
              </a:lnSpc>
              <a:buFontTx/>
              <a:buNone/>
            </a:pPr>
            <a:r>
              <a:rPr lang="en-US" sz="2000" dirty="0" smtClean="0"/>
              <a:t>A word used to describe a noun is called an:</a:t>
            </a:r>
          </a:p>
          <a:p>
            <a:pPr marL="609600" indent="-609600">
              <a:lnSpc>
                <a:spcPct val="90000"/>
              </a:lnSpc>
              <a:buFontTx/>
              <a:buNone/>
            </a:pPr>
            <a:r>
              <a:rPr lang="en-US" sz="2000" dirty="0" smtClean="0"/>
              <a:t> a.  Adjective</a:t>
            </a:r>
          </a:p>
          <a:p>
            <a:pPr marL="609600" indent="-609600">
              <a:lnSpc>
                <a:spcPct val="90000"/>
              </a:lnSpc>
              <a:buFontTx/>
              <a:buNone/>
            </a:pPr>
            <a:r>
              <a:rPr lang="en-US" sz="2000" dirty="0" smtClean="0"/>
              <a:t> b.  Conjunction</a:t>
            </a:r>
          </a:p>
          <a:p>
            <a:pPr marL="609600" indent="-609600">
              <a:lnSpc>
                <a:spcPct val="90000"/>
              </a:lnSpc>
              <a:buFontTx/>
              <a:buNone/>
            </a:pPr>
            <a:r>
              <a:rPr lang="en-US" sz="2000" dirty="0" smtClean="0"/>
              <a:t> c.  Pronoun</a:t>
            </a:r>
          </a:p>
          <a:p>
            <a:pPr marL="609600" indent="-609600">
              <a:lnSpc>
                <a:spcPct val="90000"/>
              </a:lnSpc>
              <a:buFontTx/>
              <a:buNone/>
            </a:pPr>
            <a:r>
              <a:rPr lang="en-US" sz="2000" dirty="0" smtClean="0"/>
              <a:t> d.  Verb</a:t>
            </a:r>
          </a:p>
        </p:txBody>
      </p:sp>
      <p:sp>
        <p:nvSpPr>
          <p:cNvPr id="50180" name="Rectangle 4"/>
          <p:cNvSpPr>
            <a:spLocks noChangeArrowheads="1"/>
          </p:cNvSpPr>
          <p:nvPr/>
        </p:nvSpPr>
        <p:spPr bwMode="auto">
          <a:xfrm>
            <a:off x="609600" y="2057400"/>
            <a:ext cx="7924800" cy="1905000"/>
          </a:xfrm>
          <a:prstGeom prst="rect">
            <a:avLst/>
          </a:prstGeom>
          <a:noFill/>
          <a:ln w="9525">
            <a:solidFill>
              <a:schemeClr val="tx1"/>
            </a:solidFill>
            <a:miter lim="800000"/>
            <a:headEnd/>
            <a:tailEnd/>
          </a:ln>
        </p:spPr>
        <p:txBody>
          <a:bodyPr wrap="none" anchor="ctr"/>
          <a:lstStyle/>
          <a:p>
            <a:endParaRPr lang="en-US" sz="2400" dirty="0"/>
          </a:p>
        </p:txBody>
      </p:sp>
      <p:sp>
        <p:nvSpPr>
          <p:cNvPr id="50181" name="Text Box 5"/>
          <p:cNvSpPr txBox="1">
            <a:spLocks noChangeArrowheads="1"/>
          </p:cNvSpPr>
          <p:nvPr/>
        </p:nvSpPr>
        <p:spPr bwMode="auto">
          <a:xfrm>
            <a:off x="609600" y="4495800"/>
            <a:ext cx="7543800" cy="1585913"/>
          </a:xfrm>
          <a:prstGeom prst="rect">
            <a:avLst/>
          </a:prstGeom>
          <a:noFill/>
          <a:ln w="9525">
            <a:noFill/>
            <a:miter lim="800000"/>
            <a:headEnd/>
            <a:tailEnd/>
          </a:ln>
        </p:spPr>
        <p:txBody>
          <a:bodyPr>
            <a:spAutoFit/>
          </a:bodyPr>
          <a:lstStyle/>
          <a:p>
            <a:pPr marL="457200" indent="-457200" eaLnBrk="0" hangingPunct="0">
              <a:lnSpc>
                <a:spcPct val="90000"/>
              </a:lnSpc>
              <a:spcBef>
                <a:spcPct val="20000"/>
              </a:spcBef>
            </a:pPr>
            <a:r>
              <a:rPr lang="en-US" dirty="0"/>
              <a:t>A word used to describe a noun is called:</a:t>
            </a:r>
          </a:p>
          <a:p>
            <a:pPr marL="457200" indent="-457200"/>
            <a:r>
              <a:rPr lang="en-US" dirty="0"/>
              <a:t> a.  An adjective</a:t>
            </a:r>
          </a:p>
          <a:p>
            <a:pPr marL="457200" indent="-457200"/>
            <a:r>
              <a:rPr lang="en-US" dirty="0"/>
              <a:t> b.  A conjunction</a:t>
            </a:r>
          </a:p>
          <a:p>
            <a:pPr marL="457200" indent="-457200"/>
            <a:r>
              <a:rPr lang="en-US" dirty="0"/>
              <a:t> c.  A pronoun</a:t>
            </a:r>
          </a:p>
          <a:p>
            <a:pPr marL="457200" indent="-457200"/>
            <a:r>
              <a:rPr lang="en-US" dirty="0"/>
              <a:t> d.  A verb</a:t>
            </a:r>
          </a:p>
        </p:txBody>
      </p:sp>
      <p:sp>
        <p:nvSpPr>
          <p:cNvPr id="50182" name="Rectangle 6"/>
          <p:cNvSpPr>
            <a:spLocks noChangeArrowheads="1"/>
          </p:cNvSpPr>
          <p:nvPr/>
        </p:nvSpPr>
        <p:spPr bwMode="auto">
          <a:xfrm>
            <a:off x="533400" y="4495800"/>
            <a:ext cx="7924800" cy="1600200"/>
          </a:xfrm>
          <a:prstGeom prst="rect">
            <a:avLst/>
          </a:prstGeom>
          <a:noFill/>
          <a:ln w="9525">
            <a:solidFill>
              <a:schemeClr val="tx1"/>
            </a:solidFill>
            <a:miter lim="800000"/>
            <a:headEnd/>
            <a:tailEnd/>
          </a:ln>
        </p:spPr>
        <p:txBody>
          <a:bodyPr wrap="none" anchor="ctr"/>
          <a:lstStyle/>
          <a:p>
            <a:endParaRPr lang="en-US" sz="2400" dirty="0"/>
          </a:p>
        </p:txBody>
      </p:sp>
      <p:sp>
        <p:nvSpPr>
          <p:cNvPr id="50183" name="Rectangle 7"/>
          <p:cNvSpPr>
            <a:spLocks noChangeArrowheads="1"/>
          </p:cNvSpPr>
          <p:nvPr/>
        </p:nvSpPr>
        <p:spPr bwMode="auto">
          <a:xfrm>
            <a:off x="533400" y="4038600"/>
            <a:ext cx="2222500" cy="457200"/>
          </a:xfrm>
          <a:prstGeom prst="rect">
            <a:avLst/>
          </a:prstGeom>
          <a:noFill/>
          <a:ln w="9525">
            <a:noFill/>
            <a:miter lim="800000"/>
            <a:headEnd/>
            <a:tailEnd/>
          </a:ln>
        </p:spPr>
        <p:txBody>
          <a:bodyPr wrap="none">
            <a:spAutoFit/>
          </a:bodyPr>
          <a:lstStyle/>
          <a:p>
            <a:r>
              <a:rPr lang="en-US" sz="2400" b="1" u="sng" dirty="0"/>
              <a:t>Better Example</a:t>
            </a:r>
          </a:p>
        </p:txBody>
      </p:sp>
      <p:sp>
        <p:nvSpPr>
          <p:cNvPr id="50184" name="Rectangle 8"/>
          <p:cNvSpPr>
            <a:spLocks noChangeArrowheads="1"/>
          </p:cNvSpPr>
          <p:nvPr/>
        </p:nvSpPr>
        <p:spPr bwMode="auto">
          <a:xfrm>
            <a:off x="609600" y="1600200"/>
            <a:ext cx="2036763" cy="457200"/>
          </a:xfrm>
          <a:prstGeom prst="rect">
            <a:avLst/>
          </a:prstGeom>
          <a:noFill/>
          <a:ln w="9525">
            <a:noFill/>
            <a:miter lim="800000"/>
            <a:headEnd/>
            <a:tailEnd/>
          </a:ln>
        </p:spPr>
        <p:txBody>
          <a:bodyPr wrap="none">
            <a:spAutoFit/>
          </a:bodyPr>
          <a:lstStyle/>
          <a:p>
            <a:r>
              <a:rPr lang="en-US" sz="2400" b="1" u="sng" dirty="0"/>
              <a:t>Poor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dissolve">
                                      <p:cBhvr>
                                        <p:cTn id="7" dur="500"/>
                                        <p:tgtEl>
                                          <p:spTgt spid="5018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dissolve">
                                      <p:cBhvr>
                                        <p:cTn id="10" dur="500"/>
                                        <p:tgtEl>
                                          <p:spTgt spid="50180"/>
                                        </p:tgtEl>
                                      </p:cBhvr>
                                    </p:animEffect>
                                  </p:childTnLst>
                                </p:cTn>
                              </p:par>
                              <p:par>
                                <p:cTn id="11" presetID="9" presetClass="entr" presetSubtype="0" fill="hold" nodeType="withEffect">
                                  <p:stCondLst>
                                    <p:cond delay="0"/>
                                  </p:stCondLst>
                                  <p:childTnLst>
                                    <p:set>
                                      <p:cBhvr>
                                        <p:cTn id="12" dur="1" fill="hold">
                                          <p:stCondLst>
                                            <p:cond delay="0"/>
                                          </p:stCondLst>
                                        </p:cTn>
                                        <p:tgtEl>
                                          <p:spTgt spid="140291">
                                            <p:txEl>
                                              <p:pRg st="0" end="0"/>
                                            </p:txEl>
                                          </p:spTgt>
                                        </p:tgtEl>
                                        <p:attrNameLst>
                                          <p:attrName>style.visibility</p:attrName>
                                        </p:attrNameLst>
                                      </p:cBhvr>
                                      <p:to>
                                        <p:strVal val="visible"/>
                                      </p:to>
                                    </p:set>
                                    <p:animEffect transition="in" filter="dissolve">
                                      <p:cBhvr>
                                        <p:cTn id="13" dur="500"/>
                                        <p:tgtEl>
                                          <p:spTgt spid="140291">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40291">
                                            <p:txEl>
                                              <p:pRg st="1" end="1"/>
                                            </p:txEl>
                                          </p:spTgt>
                                        </p:tgtEl>
                                        <p:attrNameLst>
                                          <p:attrName>style.visibility</p:attrName>
                                        </p:attrNameLst>
                                      </p:cBhvr>
                                      <p:to>
                                        <p:strVal val="visible"/>
                                      </p:to>
                                    </p:set>
                                    <p:animEffect transition="in" filter="dissolve">
                                      <p:cBhvr>
                                        <p:cTn id="16" dur="500"/>
                                        <p:tgtEl>
                                          <p:spTgt spid="140291">
                                            <p:txEl>
                                              <p:pRg st="1" end="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40291">
                                            <p:txEl>
                                              <p:pRg st="2" end="2"/>
                                            </p:txEl>
                                          </p:spTgt>
                                        </p:tgtEl>
                                        <p:attrNameLst>
                                          <p:attrName>style.visibility</p:attrName>
                                        </p:attrNameLst>
                                      </p:cBhvr>
                                      <p:to>
                                        <p:strVal val="visible"/>
                                      </p:to>
                                    </p:set>
                                    <p:animEffect transition="in" filter="dissolve">
                                      <p:cBhvr>
                                        <p:cTn id="19" dur="500"/>
                                        <p:tgtEl>
                                          <p:spTgt spid="140291">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40291">
                                            <p:txEl>
                                              <p:pRg st="3" end="3"/>
                                            </p:txEl>
                                          </p:spTgt>
                                        </p:tgtEl>
                                        <p:attrNameLst>
                                          <p:attrName>style.visibility</p:attrName>
                                        </p:attrNameLst>
                                      </p:cBhvr>
                                      <p:to>
                                        <p:strVal val="visible"/>
                                      </p:to>
                                    </p:set>
                                    <p:animEffect transition="in" filter="dissolve">
                                      <p:cBhvr>
                                        <p:cTn id="22" dur="500"/>
                                        <p:tgtEl>
                                          <p:spTgt spid="140291">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40291">
                                            <p:txEl>
                                              <p:pRg st="4" end="4"/>
                                            </p:txEl>
                                          </p:spTgt>
                                        </p:tgtEl>
                                        <p:attrNameLst>
                                          <p:attrName>style.visibility</p:attrName>
                                        </p:attrNameLst>
                                      </p:cBhvr>
                                      <p:to>
                                        <p:strVal val="visible"/>
                                      </p:to>
                                    </p:set>
                                    <p:animEffect transition="in" filter="dissolve">
                                      <p:cBhvr>
                                        <p:cTn id="25" dur="500"/>
                                        <p:tgtEl>
                                          <p:spTgt spid="14029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0183"/>
                                        </p:tgtEl>
                                        <p:attrNameLst>
                                          <p:attrName>style.visibility</p:attrName>
                                        </p:attrNameLst>
                                      </p:cBhvr>
                                      <p:to>
                                        <p:strVal val="visible"/>
                                      </p:to>
                                    </p:set>
                                    <p:animEffect transition="in" filter="dissolve">
                                      <p:cBhvr>
                                        <p:cTn id="30" dur="500"/>
                                        <p:tgtEl>
                                          <p:spTgt spid="5018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0182"/>
                                        </p:tgtEl>
                                        <p:attrNameLst>
                                          <p:attrName>style.visibility</p:attrName>
                                        </p:attrNameLst>
                                      </p:cBhvr>
                                      <p:to>
                                        <p:strVal val="visible"/>
                                      </p:to>
                                    </p:set>
                                    <p:animEffect transition="in" filter="dissolve">
                                      <p:cBhvr>
                                        <p:cTn id="33" dur="500"/>
                                        <p:tgtEl>
                                          <p:spTgt spid="50182"/>
                                        </p:tgtEl>
                                      </p:cBhvr>
                                    </p:animEffect>
                                  </p:childTnLst>
                                </p:cTn>
                              </p:par>
                              <p:par>
                                <p:cTn id="34" presetID="9" presetClass="entr" presetSubtype="0" fill="hold" nodeType="withEffect">
                                  <p:stCondLst>
                                    <p:cond delay="0"/>
                                  </p:stCondLst>
                                  <p:childTnLst>
                                    <p:set>
                                      <p:cBhvr>
                                        <p:cTn id="35" dur="1" fill="hold">
                                          <p:stCondLst>
                                            <p:cond delay="0"/>
                                          </p:stCondLst>
                                        </p:cTn>
                                        <p:tgtEl>
                                          <p:spTgt spid="50181">
                                            <p:txEl>
                                              <p:pRg st="0" end="0"/>
                                            </p:txEl>
                                          </p:spTgt>
                                        </p:tgtEl>
                                        <p:attrNameLst>
                                          <p:attrName>style.visibility</p:attrName>
                                        </p:attrNameLst>
                                      </p:cBhvr>
                                      <p:to>
                                        <p:strVal val="visible"/>
                                      </p:to>
                                    </p:set>
                                    <p:animEffect transition="in" filter="dissolve">
                                      <p:cBhvr>
                                        <p:cTn id="36" dur="500"/>
                                        <p:tgtEl>
                                          <p:spTgt spid="50181">
                                            <p:txEl>
                                              <p:pRg st="0" end="0"/>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50181">
                                            <p:txEl>
                                              <p:pRg st="1" end="1"/>
                                            </p:txEl>
                                          </p:spTgt>
                                        </p:tgtEl>
                                        <p:attrNameLst>
                                          <p:attrName>style.visibility</p:attrName>
                                        </p:attrNameLst>
                                      </p:cBhvr>
                                      <p:to>
                                        <p:strVal val="visible"/>
                                      </p:to>
                                    </p:set>
                                    <p:animEffect transition="in" filter="dissolve">
                                      <p:cBhvr>
                                        <p:cTn id="39" dur="500"/>
                                        <p:tgtEl>
                                          <p:spTgt spid="50181">
                                            <p:txEl>
                                              <p:pRg st="1" end="1"/>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50181">
                                            <p:txEl>
                                              <p:pRg st="2" end="2"/>
                                            </p:txEl>
                                          </p:spTgt>
                                        </p:tgtEl>
                                        <p:attrNameLst>
                                          <p:attrName>style.visibility</p:attrName>
                                        </p:attrNameLst>
                                      </p:cBhvr>
                                      <p:to>
                                        <p:strVal val="visible"/>
                                      </p:to>
                                    </p:set>
                                    <p:animEffect transition="in" filter="dissolve">
                                      <p:cBhvr>
                                        <p:cTn id="42" dur="500"/>
                                        <p:tgtEl>
                                          <p:spTgt spid="50181">
                                            <p:txEl>
                                              <p:pRg st="2" end="2"/>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50181">
                                            <p:txEl>
                                              <p:pRg st="3" end="3"/>
                                            </p:txEl>
                                          </p:spTgt>
                                        </p:tgtEl>
                                        <p:attrNameLst>
                                          <p:attrName>style.visibility</p:attrName>
                                        </p:attrNameLst>
                                      </p:cBhvr>
                                      <p:to>
                                        <p:strVal val="visible"/>
                                      </p:to>
                                    </p:set>
                                    <p:animEffect transition="in" filter="dissolve">
                                      <p:cBhvr>
                                        <p:cTn id="45" dur="500"/>
                                        <p:tgtEl>
                                          <p:spTgt spid="50181">
                                            <p:txEl>
                                              <p:pRg st="3" end="3"/>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50181">
                                            <p:txEl>
                                              <p:pRg st="4" end="4"/>
                                            </p:txEl>
                                          </p:spTgt>
                                        </p:tgtEl>
                                        <p:attrNameLst>
                                          <p:attrName>style.visibility</p:attrName>
                                        </p:attrNameLst>
                                      </p:cBhvr>
                                      <p:to>
                                        <p:strVal val="visible"/>
                                      </p:to>
                                    </p:set>
                                    <p:animEffect transition="in" filter="dissolve">
                                      <p:cBhvr>
                                        <p:cTn id="48" dur="500"/>
                                        <p:tgtEl>
                                          <p:spTgt spid="501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2" grpId="0" animBg="1"/>
      <p:bldP spid="50183" grpId="0"/>
      <p:bldP spid="5018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371600"/>
          </a:xfrm>
          <a:noFill/>
          <a:ln w="57150" cmpd="thinThick">
            <a:solidFill>
              <a:schemeClr val="tx1"/>
            </a:solidFill>
          </a:ln>
        </p:spPr>
        <p:txBody>
          <a:bodyPr/>
          <a:lstStyle/>
          <a:p>
            <a:pPr algn="l"/>
            <a:r>
              <a:rPr lang="en-US" sz="2400" b="1" dirty="0" smtClean="0"/>
              <a:t>8. Keep the alternatives free from clues as to which  </a:t>
            </a:r>
            <a:br>
              <a:rPr lang="en-US" sz="2400" b="1" dirty="0" smtClean="0"/>
            </a:br>
            <a:r>
              <a:rPr lang="en-US" sz="2400" b="1" dirty="0" smtClean="0"/>
              <a:t>    response is correct:</a:t>
            </a:r>
            <a:br>
              <a:rPr lang="en-US" sz="2400" b="1" dirty="0" smtClean="0"/>
            </a:br>
            <a:r>
              <a:rPr lang="en-US" sz="2000" b="1" dirty="0" smtClean="0"/>
              <a:t>     a. Keep the grammar of each alternative consistent with the stem.</a:t>
            </a:r>
            <a:endParaRPr lang="en-US" sz="2400" b="1" dirty="0" smtClean="0"/>
          </a:p>
        </p:txBody>
      </p:sp>
      <p:sp>
        <p:nvSpPr>
          <p:cNvPr id="51203" name="Rectangle 4"/>
          <p:cNvSpPr>
            <a:spLocks noChangeArrowheads="1"/>
          </p:cNvSpPr>
          <p:nvPr/>
        </p:nvSpPr>
        <p:spPr bwMode="auto">
          <a:xfrm>
            <a:off x="609600" y="2057400"/>
            <a:ext cx="7924800" cy="1905000"/>
          </a:xfrm>
          <a:prstGeom prst="rect">
            <a:avLst/>
          </a:prstGeom>
          <a:noFill/>
          <a:ln w="9525">
            <a:solidFill>
              <a:schemeClr val="tx1"/>
            </a:solidFill>
            <a:miter lim="800000"/>
            <a:headEnd/>
            <a:tailEnd/>
          </a:ln>
        </p:spPr>
        <p:txBody>
          <a:bodyPr wrap="none" anchor="ctr"/>
          <a:lstStyle/>
          <a:p>
            <a:endParaRPr lang="en-US" sz="2400" dirty="0"/>
          </a:p>
        </p:txBody>
      </p:sp>
      <p:sp>
        <p:nvSpPr>
          <p:cNvPr id="51204" name="Rectangle 6"/>
          <p:cNvSpPr>
            <a:spLocks noChangeArrowheads="1"/>
          </p:cNvSpPr>
          <p:nvPr/>
        </p:nvSpPr>
        <p:spPr bwMode="auto">
          <a:xfrm>
            <a:off x="533400" y="4495800"/>
            <a:ext cx="8077200" cy="1828800"/>
          </a:xfrm>
          <a:prstGeom prst="rect">
            <a:avLst/>
          </a:prstGeom>
          <a:noFill/>
          <a:ln w="9525">
            <a:solidFill>
              <a:schemeClr val="tx1"/>
            </a:solidFill>
            <a:miter lim="800000"/>
            <a:headEnd/>
            <a:tailEnd/>
          </a:ln>
        </p:spPr>
        <p:txBody>
          <a:bodyPr wrap="none" anchor="ctr"/>
          <a:lstStyle/>
          <a:p>
            <a:endParaRPr lang="en-US" sz="2400" dirty="0"/>
          </a:p>
        </p:txBody>
      </p:sp>
      <p:sp>
        <p:nvSpPr>
          <p:cNvPr id="51205" name="Rectangle 7"/>
          <p:cNvSpPr>
            <a:spLocks noChangeArrowheads="1"/>
          </p:cNvSpPr>
          <p:nvPr/>
        </p:nvSpPr>
        <p:spPr bwMode="auto">
          <a:xfrm>
            <a:off x="533400" y="4038600"/>
            <a:ext cx="2222500" cy="457200"/>
          </a:xfrm>
          <a:prstGeom prst="rect">
            <a:avLst/>
          </a:prstGeom>
          <a:noFill/>
          <a:ln w="9525">
            <a:noFill/>
            <a:miter lim="800000"/>
            <a:headEnd/>
            <a:tailEnd/>
          </a:ln>
        </p:spPr>
        <p:txBody>
          <a:bodyPr wrap="none">
            <a:spAutoFit/>
          </a:bodyPr>
          <a:lstStyle/>
          <a:p>
            <a:r>
              <a:rPr lang="en-US" sz="2400" b="1" u="sng" dirty="0"/>
              <a:t>Better Example</a:t>
            </a:r>
          </a:p>
        </p:txBody>
      </p:sp>
      <p:sp>
        <p:nvSpPr>
          <p:cNvPr id="51206" name="Rectangle 8"/>
          <p:cNvSpPr>
            <a:spLocks noChangeArrowheads="1"/>
          </p:cNvSpPr>
          <p:nvPr/>
        </p:nvSpPr>
        <p:spPr bwMode="auto">
          <a:xfrm>
            <a:off x="609600" y="1600200"/>
            <a:ext cx="2036763" cy="457200"/>
          </a:xfrm>
          <a:prstGeom prst="rect">
            <a:avLst/>
          </a:prstGeom>
          <a:noFill/>
          <a:ln w="9525">
            <a:noFill/>
            <a:miter lim="800000"/>
            <a:headEnd/>
            <a:tailEnd/>
          </a:ln>
        </p:spPr>
        <p:txBody>
          <a:bodyPr wrap="none">
            <a:spAutoFit/>
          </a:bodyPr>
          <a:lstStyle/>
          <a:p>
            <a:r>
              <a:rPr lang="en-US" sz="2400" b="1" u="sng" dirty="0"/>
              <a:t>Poor Example</a:t>
            </a:r>
          </a:p>
        </p:txBody>
      </p:sp>
      <p:sp>
        <p:nvSpPr>
          <p:cNvPr id="51207" name="Rectangle 9"/>
          <p:cNvSpPr>
            <a:spLocks noGrp="1" noChangeArrowheads="1"/>
          </p:cNvSpPr>
          <p:nvPr>
            <p:ph type="body" idx="1"/>
          </p:nvPr>
        </p:nvSpPr>
        <p:spPr>
          <a:xfrm>
            <a:off x="685800" y="2095500"/>
            <a:ext cx="7772400" cy="1905000"/>
          </a:xfrm>
        </p:spPr>
        <p:txBody>
          <a:bodyPr/>
          <a:lstStyle/>
          <a:p>
            <a:pPr>
              <a:lnSpc>
                <a:spcPct val="90000"/>
              </a:lnSpc>
              <a:buFontTx/>
              <a:buNone/>
            </a:pPr>
            <a:r>
              <a:rPr lang="en-US" sz="1800" dirty="0" smtClean="0"/>
              <a:t>Which of the following would do the most to promote the application of nuclear discoveries in medicine? </a:t>
            </a:r>
          </a:p>
          <a:p>
            <a:pPr>
              <a:lnSpc>
                <a:spcPct val="90000"/>
              </a:lnSpc>
              <a:buFontTx/>
              <a:buNone/>
            </a:pPr>
            <a:r>
              <a:rPr lang="en-US" sz="1800" dirty="0" smtClean="0"/>
              <a:t> a.  Trained radioactive therapy specialists.</a:t>
            </a:r>
          </a:p>
          <a:p>
            <a:pPr>
              <a:lnSpc>
                <a:spcPct val="90000"/>
              </a:lnSpc>
              <a:buFontTx/>
              <a:buNone/>
            </a:pPr>
            <a:r>
              <a:rPr lang="en-US" sz="1800" dirty="0" smtClean="0"/>
              <a:t> b.  Developing standardized techniques for treatment of patients.</a:t>
            </a:r>
          </a:p>
          <a:p>
            <a:pPr>
              <a:lnSpc>
                <a:spcPct val="90000"/>
              </a:lnSpc>
              <a:buFontTx/>
              <a:buNone/>
            </a:pPr>
            <a:r>
              <a:rPr lang="en-US" sz="1800" dirty="0" smtClean="0"/>
              <a:t> c.  Don’t place restrictions on the use of radioactive substances.</a:t>
            </a:r>
          </a:p>
          <a:p>
            <a:pPr>
              <a:lnSpc>
                <a:spcPct val="90000"/>
              </a:lnSpc>
              <a:buFontTx/>
              <a:buNone/>
            </a:pPr>
            <a:r>
              <a:rPr lang="en-US" sz="1800" dirty="0" smtClean="0"/>
              <a:t> d.  If the average doctor is trained to apply radioactive treatments.</a:t>
            </a:r>
          </a:p>
        </p:txBody>
      </p:sp>
      <p:sp>
        <p:nvSpPr>
          <p:cNvPr id="51208" name="Rectangle 10"/>
          <p:cNvSpPr>
            <a:spLocks noChangeArrowheads="1"/>
          </p:cNvSpPr>
          <p:nvPr/>
        </p:nvSpPr>
        <p:spPr bwMode="auto">
          <a:xfrm>
            <a:off x="685800" y="4495800"/>
            <a:ext cx="8458200" cy="2074863"/>
          </a:xfrm>
          <a:prstGeom prst="rect">
            <a:avLst/>
          </a:prstGeom>
          <a:noFill/>
          <a:ln w="9525">
            <a:noFill/>
            <a:miter lim="800000"/>
            <a:headEnd/>
            <a:tailEnd/>
          </a:ln>
        </p:spPr>
        <p:txBody>
          <a:bodyPr>
            <a:spAutoFit/>
          </a:bodyPr>
          <a:lstStyle/>
          <a:p>
            <a:pPr eaLnBrk="0" hangingPunct="0">
              <a:lnSpc>
                <a:spcPct val="90000"/>
              </a:lnSpc>
              <a:spcBef>
                <a:spcPct val="20000"/>
              </a:spcBef>
            </a:pPr>
            <a:r>
              <a:rPr lang="en-US" sz="1800" dirty="0"/>
              <a:t>Which of the following would do the most to promote the application of nuclear discoveries in medicine?</a:t>
            </a:r>
          </a:p>
          <a:p>
            <a:pPr eaLnBrk="0" hangingPunct="0">
              <a:lnSpc>
                <a:spcPct val="90000"/>
              </a:lnSpc>
              <a:spcBef>
                <a:spcPct val="20000"/>
              </a:spcBef>
            </a:pPr>
            <a:r>
              <a:rPr lang="en-US" sz="1800" dirty="0"/>
              <a:t> a.  Adding trained radioactive therapy specialists to hospital staffs. </a:t>
            </a:r>
          </a:p>
          <a:p>
            <a:pPr eaLnBrk="0" hangingPunct="0">
              <a:lnSpc>
                <a:spcPct val="90000"/>
              </a:lnSpc>
              <a:spcBef>
                <a:spcPct val="20000"/>
              </a:spcBef>
            </a:pPr>
            <a:r>
              <a:rPr lang="en-US" sz="1800" dirty="0"/>
              <a:t> b.  Developing standardized techniques for treatment of patients.</a:t>
            </a:r>
          </a:p>
          <a:p>
            <a:pPr eaLnBrk="0" hangingPunct="0">
              <a:lnSpc>
                <a:spcPct val="90000"/>
              </a:lnSpc>
              <a:spcBef>
                <a:spcPct val="20000"/>
              </a:spcBef>
            </a:pPr>
            <a:r>
              <a:rPr lang="en-US" sz="1800" dirty="0"/>
              <a:t> c.  Removing restrictions on the use of radioactive substances.</a:t>
            </a:r>
          </a:p>
          <a:p>
            <a:pPr eaLnBrk="0" hangingPunct="0">
              <a:lnSpc>
                <a:spcPct val="90000"/>
              </a:lnSpc>
              <a:spcBef>
                <a:spcPct val="20000"/>
              </a:spcBef>
            </a:pPr>
            <a:r>
              <a:rPr lang="en-US" sz="1800" dirty="0"/>
              <a:t> d.  Training the average doctor to apply radioactive </a:t>
            </a:r>
            <a:r>
              <a:rPr lang="en-US" sz="1800" dirty="0" smtClean="0"/>
              <a:t>treatments.</a:t>
            </a:r>
            <a:endParaRPr lang="en-US" sz="1800" dirty="0"/>
          </a:p>
          <a:p>
            <a:pPr eaLnBrk="0" hangingPunct="0">
              <a:lnSpc>
                <a:spcPct val="75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dissolve">
                                      <p:cBhvr>
                                        <p:cTn id="7" dur="500"/>
                                        <p:tgtEl>
                                          <p:spTgt spid="5120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203"/>
                                        </p:tgtEl>
                                        <p:attrNameLst>
                                          <p:attrName>style.visibility</p:attrName>
                                        </p:attrNameLst>
                                      </p:cBhvr>
                                      <p:to>
                                        <p:strVal val="visible"/>
                                      </p:to>
                                    </p:set>
                                    <p:animEffect transition="in" filter="dissolve">
                                      <p:cBhvr>
                                        <p:cTn id="10" dur="500"/>
                                        <p:tgtEl>
                                          <p:spTgt spid="51203"/>
                                        </p:tgtEl>
                                      </p:cBhvr>
                                    </p:animEffect>
                                  </p:childTnLst>
                                </p:cTn>
                              </p:par>
                              <p:par>
                                <p:cTn id="11" presetID="9" presetClass="entr" presetSubtype="0" fill="hold" nodeType="withEffect">
                                  <p:stCondLst>
                                    <p:cond delay="0"/>
                                  </p:stCondLst>
                                  <p:childTnLst>
                                    <p:set>
                                      <p:cBhvr>
                                        <p:cTn id="12" dur="1" fill="hold">
                                          <p:stCondLst>
                                            <p:cond delay="0"/>
                                          </p:stCondLst>
                                        </p:cTn>
                                        <p:tgtEl>
                                          <p:spTgt spid="51207">
                                            <p:txEl>
                                              <p:pRg st="0" end="0"/>
                                            </p:txEl>
                                          </p:spTgt>
                                        </p:tgtEl>
                                        <p:attrNameLst>
                                          <p:attrName>style.visibility</p:attrName>
                                        </p:attrNameLst>
                                      </p:cBhvr>
                                      <p:to>
                                        <p:strVal val="visible"/>
                                      </p:to>
                                    </p:set>
                                    <p:animEffect transition="in" filter="dissolve">
                                      <p:cBhvr>
                                        <p:cTn id="13" dur="500"/>
                                        <p:tgtEl>
                                          <p:spTgt spid="51207">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1207">
                                            <p:txEl>
                                              <p:pRg st="1" end="1"/>
                                            </p:txEl>
                                          </p:spTgt>
                                        </p:tgtEl>
                                        <p:attrNameLst>
                                          <p:attrName>style.visibility</p:attrName>
                                        </p:attrNameLst>
                                      </p:cBhvr>
                                      <p:to>
                                        <p:strVal val="visible"/>
                                      </p:to>
                                    </p:set>
                                    <p:animEffect transition="in" filter="dissolve">
                                      <p:cBhvr>
                                        <p:cTn id="16" dur="500"/>
                                        <p:tgtEl>
                                          <p:spTgt spid="51207">
                                            <p:txEl>
                                              <p:pRg st="1" end="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1207">
                                            <p:txEl>
                                              <p:pRg st="2" end="2"/>
                                            </p:txEl>
                                          </p:spTgt>
                                        </p:tgtEl>
                                        <p:attrNameLst>
                                          <p:attrName>style.visibility</p:attrName>
                                        </p:attrNameLst>
                                      </p:cBhvr>
                                      <p:to>
                                        <p:strVal val="visible"/>
                                      </p:to>
                                    </p:set>
                                    <p:animEffect transition="in" filter="dissolve">
                                      <p:cBhvr>
                                        <p:cTn id="19" dur="500"/>
                                        <p:tgtEl>
                                          <p:spTgt spid="51207">
                                            <p:txEl>
                                              <p:pRg st="2" end="2"/>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1207">
                                            <p:txEl>
                                              <p:pRg st="3" end="3"/>
                                            </p:txEl>
                                          </p:spTgt>
                                        </p:tgtEl>
                                        <p:attrNameLst>
                                          <p:attrName>style.visibility</p:attrName>
                                        </p:attrNameLst>
                                      </p:cBhvr>
                                      <p:to>
                                        <p:strVal val="visible"/>
                                      </p:to>
                                    </p:set>
                                    <p:animEffect transition="in" filter="dissolve">
                                      <p:cBhvr>
                                        <p:cTn id="22" dur="500"/>
                                        <p:tgtEl>
                                          <p:spTgt spid="51207">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1207">
                                            <p:txEl>
                                              <p:pRg st="4" end="4"/>
                                            </p:txEl>
                                          </p:spTgt>
                                        </p:tgtEl>
                                        <p:attrNameLst>
                                          <p:attrName>style.visibility</p:attrName>
                                        </p:attrNameLst>
                                      </p:cBhvr>
                                      <p:to>
                                        <p:strVal val="visible"/>
                                      </p:to>
                                    </p:set>
                                    <p:animEffect transition="in" filter="dissolve">
                                      <p:cBhvr>
                                        <p:cTn id="25" dur="500"/>
                                        <p:tgtEl>
                                          <p:spTgt spid="5120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1205"/>
                                        </p:tgtEl>
                                        <p:attrNameLst>
                                          <p:attrName>style.visibility</p:attrName>
                                        </p:attrNameLst>
                                      </p:cBhvr>
                                      <p:to>
                                        <p:strVal val="visible"/>
                                      </p:to>
                                    </p:set>
                                    <p:animEffect transition="in" filter="dissolve">
                                      <p:cBhvr>
                                        <p:cTn id="30" dur="500"/>
                                        <p:tgtEl>
                                          <p:spTgt spid="5120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1204"/>
                                        </p:tgtEl>
                                        <p:attrNameLst>
                                          <p:attrName>style.visibility</p:attrName>
                                        </p:attrNameLst>
                                      </p:cBhvr>
                                      <p:to>
                                        <p:strVal val="visible"/>
                                      </p:to>
                                    </p:set>
                                    <p:animEffect transition="in" filter="dissolve">
                                      <p:cBhvr>
                                        <p:cTn id="33" dur="500"/>
                                        <p:tgtEl>
                                          <p:spTgt spid="51204"/>
                                        </p:tgtEl>
                                      </p:cBhvr>
                                    </p:animEffect>
                                  </p:childTnLst>
                                </p:cTn>
                              </p:par>
                              <p:par>
                                <p:cTn id="34" presetID="9" presetClass="entr" presetSubtype="0" fill="hold" nodeType="withEffect">
                                  <p:stCondLst>
                                    <p:cond delay="0"/>
                                  </p:stCondLst>
                                  <p:childTnLst>
                                    <p:set>
                                      <p:cBhvr>
                                        <p:cTn id="35" dur="1" fill="hold">
                                          <p:stCondLst>
                                            <p:cond delay="0"/>
                                          </p:stCondLst>
                                        </p:cTn>
                                        <p:tgtEl>
                                          <p:spTgt spid="51208">
                                            <p:txEl>
                                              <p:pRg st="0" end="0"/>
                                            </p:txEl>
                                          </p:spTgt>
                                        </p:tgtEl>
                                        <p:attrNameLst>
                                          <p:attrName>style.visibility</p:attrName>
                                        </p:attrNameLst>
                                      </p:cBhvr>
                                      <p:to>
                                        <p:strVal val="visible"/>
                                      </p:to>
                                    </p:set>
                                    <p:animEffect transition="in" filter="dissolve">
                                      <p:cBhvr>
                                        <p:cTn id="36" dur="500"/>
                                        <p:tgtEl>
                                          <p:spTgt spid="51208">
                                            <p:txEl>
                                              <p:pRg st="0" end="0"/>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51208">
                                            <p:txEl>
                                              <p:pRg st="1" end="1"/>
                                            </p:txEl>
                                          </p:spTgt>
                                        </p:tgtEl>
                                        <p:attrNameLst>
                                          <p:attrName>style.visibility</p:attrName>
                                        </p:attrNameLst>
                                      </p:cBhvr>
                                      <p:to>
                                        <p:strVal val="visible"/>
                                      </p:to>
                                    </p:set>
                                    <p:animEffect transition="in" filter="dissolve">
                                      <p:cBhvr>
                                        <p:cTn id="39" dur="500"/>
                                        <p:tgtEl>
                                          <p:spTgt spid="51208">
                                            <p:txEl>
                                              <p:pRg st="1" end="1"/>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51208">
                                            <p:txEl>
                                              <p:pRg st="2" end="2"/>
                                            </p:txEl>
                                          </p:spTgt>
                                        </p:tgtEl>
                                        <p:attrNameLst>
                                          <p:attrName>style.visibility</p:attrName>
                                        </p:attrNameLst>
                                      </p:cBhvr>
                                      <p:to>
                                        <p:strVal val="visible"/>
                                      </p:to>
                                    </p:set>
                                    <p:animEffect transition="in" filter="dissolve">
                                      <p:cBhvr>
                                        <p:cTn id="42" dur="500"/>
                                        <p:tgtEl>
                                          <p:spTgt spid="51208">
                                            <p:txEl>
                                              <p:pRg st="2" end="2"/>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51208">
                                            <p:txEl>
                                              <p:pRg st="3" end="3"/>
                                            </p:txEl>
                                          </p:spTgt>
                                        </p:tgtEl>
                                        <p:attrNameLst>
                                          <p:attrName>style.visibility</p:attrName>
                                        </p:attrNameLst>
                                      </p:cBhvr>
                                      <p:to>
                                        <p:strVal val="visible"/>
                                      </p:to>
                                    </p:set>
                                    <p:animEffect transition="in" filter="dissolve">
                                      <p:cBhvr>
                                        <p:cTn id="45" dur="500"/>
                                        <p:tgtEl>
                                          <p:spTgt spid="51208">
                                            <p:txEl>
                                              <p:pRg st="3" end="3"/>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51208">
                                            <p:txEl>
                                              <p:pRg st="4" end="4"/>
                                            </p:txEl>
                                          </p:spTgt>
                                        </p:tgtEl>
                                        <p:attrNameLst>
                                          <p:attrName>style.visibility</p:attrName>
                                        </p:attrNameLst>
                                      </p:cBhvr>
                                      <p:to>
                                        <p:strVal val="visible"/>
                                      </p:to>
                                    </p:set>
                                    <p:animEffect transition="in" filter="dissolve">
                                      <p:cBhvr>
                                        <p:cTn id="48" dur="500"/>
                                        <p:tgtEl>
                                          <p:spTgt spid="512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4" grpId="0" animBg="1"/>
      <p:bldP spid="51205" grpId="0"/>
      <p:bldP spid="512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dirty="0" smtClean="0"/>
              <a:t>A Balanced Assessment Program</a:t>
            </a:r>
          </a:p>
        </p:txBody>
      </p:sp>
      <p:sp>
        <p:nvSpPr>
          <p:cNvPr id="9219" name="Rectangle 5"/>
          <p:cNvSpPr>
            <a:spLocks noGrp="1" noChangeArrowheads="1"/>
          </p:cNvSpPr>
          <p:nvPr>
            <p:ph type="body" sz="half" idx="1"/>
          </p:nvPr>
        </p:nvSpPr>
        <p:spPr>
          <a:noFill/>
          <a:ln>
            <a:solidFill>
              <a:srgbClr val="000000"/>
            </a:solidFill>
          </a:ln>
        </p:spPr>
        <p:txBody>
          <a:bodyPr/>
          <a:lstStyle/>
          <a:p>
            <a:pPr algn="ctr">
              <a:buFontTx/>
              <a:buNone/>
            </a:pPr>
            <a:r>
              <a:rPr lang="en-US" sz="3200" dirty="0" smtClean="0"/>
              <a:t>Assessment </a:t>
            </a:r>
          </a:p>
          <a:p>
            <a:pPr algn="ctr">
              <a:buFontTx/>
              <a:buNone/>
            </a:pPr>
            <a:r>
              <a:rPr lang="en-US" sz="3200" dirty="0" smtClean="0"/>
              <a:t>“OF”</a:t>
            </a:r>
            <a:endParaRPr lang="en-US" sz="1800" dirty="0" smtClean="0"/>
          </a:p>
          <a:p>
            <a:pPr algn="ctr">
              <a:buFontTx/>
              <a:buNone/>
            </a:pPr>
            <a:r>
              <a:rPr lang="en-US" sz="1800" dirty="0" smtClean="0"/>
              <a:t>Summative</a:t>
            </a:r>
          </a:p>
          <a:p>
            <a:pPr algn="ctr">
              <a:buFontTx/>
              <a:buNone/>
            </a:pPr>
            <a:r>
              <a:rPr lang="en-US" sz="1800" dirty="0" smtClean="0"/>
              <a:t>Norm or Standards Referenced</a:t>
            </a:r>
          </a:p>
          <a:p>
            <a:pPr algn="ctr">
              <a:buFontTx/>
              <a:buNone/>
            </a:pPr>
            <a:r>
              <a:rPr lang="en-US" sz="1800" dirty="0" smtClean="0"/>
              <a:t>Often Teacher Made</a:t>
            </a:r>
          </a:p>
          <a:p>
            <a:pPr algn="ctr">
              <a:buFontTx/>
              <a:buNone/>
            </a:pPr>
            <a:r>
              <a:rPr lang="en-US" sz="1800" dirty="0" smtClean="0"/>
              <a:t>A Snapshot in Time</a:t>
            </a:r>
          </a:p>
          <a:p>
            <a:pPr algn="ctr">
              <a:buFontTx/>
              <a:buNone/>
            </a:pPr>
            <a:r>
              <a:rPr lang="en-US" sz="1800" dirty="0" smtClean="0"/>
              <a:t>An Autopsy </a:t>
            </a:r>
          </a:p>
          <a:p>
            <a:pPr algn="ctr">
              <a:buFontTx/>
              <a:buNone/>
            </a:pPr>
            <a:endParaRPr lang="en-US" sz="1800" dirty="0" smtClean="0"/>
          </a:p>
          <a:p>
            <a:pPr algn="ctr">
              <a:buFontTx/>
              <a:buNone/>
            </a:pPr>
            <a:r>
              <a:rPr lang="en-US" sz="1800" dirty="0" smtClean="0"/>
              <a:t>Essential Question:</a:t>
            </a:r>
          </a:p>
          <a:p>
            <a:pPr algn="ctr">
              <a:buFontTx/>
              <a:buNone/>
            </a:pPr>
            <a:r>
              <a:rPr lang="en-US" sz="1800" dirty="0" smtClean="0"/>
              <a:t>What have students already learned?</a:t>
            </a:r>
          </a:p>
        </p:txBody>
      </p:sp>
      <p:sp>
        <p:nvSpPr>
          <p:cNvPr id="9220" name="Rectangle 6"/>
          <p:cNvSpPr>
            <a:spLocks noGrp="1" noChangeArrowheads="1"/>
          </p:cNvSpPr>
          <p:nvPr>
            <p:ph type="body" sz="half" idx="2"/>
          </p:nvPr>
        </p:nvSpPr>
        <p:spPr>
          <a:noFill/>
          <a:ln>
            <a:solidFill>
              <a:srgbClr val="000000"/>
            </a:solidFill>
          </a:ln>
        </p:spPr>
        <p:txBody>
          <a:bodyPr/>
          <a:lstStyle/>
          <a:p>
            <a:pPr algn="ctr">
              <a:buFontTx/>
              <a:buNone/>
            </a:pPr>
            <a:r>
              <a:rPr lang="en-US" sz="3200" dirty="0" smtClean="0"/>
              <a:t>Assessment </a:t>
            </a:r>
          </a:p>
          <a:p>
            <a:pPr algn="ctr">
              <a:buFontTx/>
              <a:buNone/>
            </a:pPr>
            <a:r>
              <a:rPr lang="en-US" sz="3200" dirty="0" smtClean="0"/>
              <a:t>“FOR”</a:t>
            </a:r>
          </a:p>
          <a:p>
            <a:pPr algn="ctr">
              <a:buFontTx/>
              <a:buNone/>
            </a:pPr>
            <a:r>
              <a:rPr lang="en-US" sz="1800" dirty="0" smtClean="0"/>
              <a:t>Formative</a:t>
            </a:r>
          </a:p>
          <a:p>
            <a:pPr algn="ctr">
              <a:buFontTx/>
              <a:buNone/>
            </a:pPr>
            <a:r>
              <a:rPr lang="en-US" sz="1800" dirty="0" smtClean="0"/>
              <a:t>Standards Based</a:t>
            </a:r>
          </a:p>
          <a:p>
            <a:pPr algn="ctr">
              <a:buFontTx/>
              <a:buNone/>
            </a:pPr>
            <a:r>
              <a:rPr lang="en-US" sz="1800" dirty="0" smtClean="0"/>
              <a:t>Teacher-Made</a:t>
            </a:r>
          </a:p>
          <a:p>
            <a:pPr algn="ctr">
              <a:buFontTx/>
              <a:buNone/>
            </a:pPr>
            <a:r>
              <a:rPr lang="en-US" sz="1800" dirty="0" smtClean="0"/>
              <a:t>A Moving Picture</a:t>
            </a:r>
          </a:p>
          <a:p>
            <a:pPr algn="ctr">
              <a:buFontTx/>
              <a:buNone/>
            </a:pPr>
            <a:r>
              <a:rPr lang="en-US" sz="1800" dirty="0" smtClean="0"/>
              <a:t>A Diagnosis Leading to Focused Instruction</a:t>
            </a:r>
          </a:p>
          <a:p>
            <a:pPr algn="ctr">
              <a:buFontTx/>
              <a:buNone/>
            </a:pPr>
            <a:r>
              <a:rPr lang="en-US" sz="1800" dirty="0" smtClean="0"/>
              <a:t>Essential Question:</a:t>
            </a:r>
          </a:p>
          <a:p>
            <a:pPr algn="ctr">
              <a:buFontTx/>
              <a:buNone/>
            </a:pPr>
            <a:r>
              <a:rPr lang="en-US" sz="1800" dirty="0" smtClean="0"/>
              <a:t>How can we help students learn more?</a:t>
            </a:r>
          </a:p>
        </p:txBody>
      </p:sp>
      <p:pic>
        <p:nvPicPr>
          <p:cNvPr id="9221" name="Picture 11"/>
          <p:cNvPicPr>
            <a:picLocks noChangeAspect="1" noChangeArrowheads="1"/>
          </p:cNvPicPr>
          <p:nvPr/>
        </p:nvPicPr>
        <p:blipFill>
          <a:blip r:embed="rId3" cstate="print"/>
          <a:srcRect/>
          <a:stretch>
            <a:fillRect/>
          </a:stretch>
        </p:blipFill>
        <p:spPr bwMode="auto">
          <a:xfrm>
            <a:off x="228600" y="76200"/>
            <a:ext cx="8686800" cy="676275"/>
          </a:xfrm>
          <a:prstGeom prst="rect">
            <a:avLst/>
          </a:prstGeom>
          <a:noFill/>
          <a:ln w="25400">
            <a:solidFill>
              <a:schemeClr val="tx1"/>
            </a:solidFill>
            <a:miter lim="800000"/>
            <a:headEnd/>
            <a:tailEnd/>
          </a:ln>
        </p:spPr>
      </p:pic>
      <p:sp>
        <p:nvSpPr>
          <p:cNvPr id="6" name="Oval 5"/>
          <p:cNvSpPr/>
          <p:nvPr/>
        </p:nvSpPr>
        <p:spPr>
          <a:xfrm>
            <a:off x="1752600" y="4419600"/>
            <a:ext cx="16764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4419600"/>
            <a:ext cx="3581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1371600"/>
          </a:xfrm>
          <a:noFill/>
          <a:ln w="57150" cmpd="thinThick">
            <a:solidFill>
              <a:schemeClr val="tx1"/>
            </a:solidFill>
          </a:ln>
        </p:spPr>
        <p:txBody>
          <a:bodyPr/>
          <a:lstStyle/>
          <a:p>
            <a:pPr algn="l"/>
            <a:r>
              <a:rPr lang="en-US" sz="2400" b="1" dirty="0" smtClean="0"/>
              <a:t>8. Keep the alternatives free from clues as to which  </a:t>
            </a:r>
            <a:br>
              <a:rPr lang="en-US" sz="2400" b="1" dirty="0" smtClean="0"/>
            </a:br>
            <a:r>
              <a:rPr lang="en-US" sz="2400" b="1" dirty="0" smtClean="0"/>
              <a:t>    response is correct:</a:t>
            </a:r>
            <a:br>
              <a:rPr lang="en-US" sz="2400" b="1" dirty="0" smtClean="0"/>
            </a:br>
            <a:r>
              <a:rPr lang="en-US" sz="2000" b="1" dirty="0" smtClean="0"/>
              <a:t>     b. Keep the alternatives parallel in form.</a:t>
            </a:r>
            <a:endParaRPr lang="en-US" sz="2400" b="1" dirty="0" smtClean="0"/>
          </a:p>
        </p:txBody>
      </p:sp>
      <p:sp>
        <p:nvSpPr>
          <p:cNvPr id="41987" name="Rectangle 3"/>
          <p:cNvSpPr>
            <a:spLocks noChangeArrowheads="1"/>
          </p:cNvSpPr>
          <p:nvPr/>
        </p:nvSpPr>
        <p:spPr bwMode="auto">
          <a:xfrm>
            <a:off x="609600" y="2514600"/>
            <a:ext cx="7924800" cy="3352800"/>
          </a:xfrm>
          <a:prstGeom prst="rect">
            <a:avLst/>
          </a:prstGeom>
          <a:noFill/>
          <a:ln w="9525">
            <a:solidFill>
              <a:schemeClr val="tx1"/>
            </a:solidFill>
            <a:miter lim="800000"/>
            <a:headEnd/>
            <a:tailEnd/>
          </a:ln>
        </p:spPr>
        <p:txBody>
          <a:bodyPr wrap="none" anchor="ctr"/>
          <a:lstStyle/>
          <a:p>
            <a:endParaRPr lang="en-US" sz="2400" dirty="0"/>
          </a:p>
        </p:txBody>
      </p:sp>
      <p:sp>
        <p:nvSpPr>
          <p:cNvPr id="41988" name="Rectangle 6"/>
          <p:cNvSpPr>
            <a:spLocks noChangeArrowheads="1"/>
          </p:cNvSpPr>
          <p:nvPr/>
        </p:nvSpPr>
        <p:spPr bwMode="auto">
          <a:xfrm>
            <a:off x="609600" y="1828800"/>
            <a:ext cx="2036763" cy="457200"/>
          </a:xfrm>
          <a:prstGeom prst="rect">
            <a:avLst/>
          </a:prstGeom>
          <a:noFill/>
          <a:ln w="9525">
            <a:noFill/>
            <a:miter lim="800000"/>
            <a:headEnd/>
            <a:tailEnd/>
          </a:ln>
        </p:spPr>
        <p:txBody>
          <a:bodyPr wrap="none">
            <a:spAutoFit/>
          </a:bodyPr>
          <a:lstStyle/>
          <a:p>
            <a:r>
              <a:rPr lang="en-US" sz="2400" b="1" u="sng" dirty="0"/>
              <a:t>Poor Example</a:t>
            </a:r>
          </a:p>
        </p:txBody>
      </p:sp>
      <p:sp>
        <p:nvSpPr>
          <p:cNvPr id="41989" name="Rectangle 7"/>
          <p:cNvSpPr>
            <a:spLocks noGrp="1" noChangeArrowheads="1"/>
          </p:cNvSpPr>
          <p:nvPr>
            <p:ph type="body" idx="1"/>
          </p:nvPr>
        </p:nvSpPr>
        <p:spPr>
          <a:xfrm>
            <a:off x="685800" y="2514600"/>
            <a:ext cx="7772400" cy="3352800"/>
          </a:xfrm>
        </p:spPr>
        <p:txBody>
          <a:bodyPr/>
          <a:lstStyle/>
          <a:p>
            <a:pPr marL="609600" indent="-609600">
              <a:buFontTx/>
              <a:buNone/>
            </a:pPr>
            <a:r>
              <a:rPr lang="en-US" sz="1800" dirty="0" smtClean="0"/>
              <a:t>You have just spent 10 minutes trying to teach a new employee how to change a typewriter ribbon. The employee is still having a great deal of difficulty performing the task. At this point you should:</a:t>
            </a:r>
          </a:p>
          <a:p>
            <a:pPr marL="609600" indent="-609600">
              <a:buFontTx/>
              <a:buAutoNum type="alphaLcPeriod"/>
            </a:pPr>
            <a:r>
              <a:rPr lang="en-US" sz="1800" dirty="0" smtClean="0"/>
              <a:t>Tell the employee to ask an experienced employee working nearby to change the ribbon in the future.</a:t>
            </a:r>
          </a:p>
          <a:p>
            <a:pPr marL="609600" indent="-609600">
              <a:buFontTx/>
              <a:buAutoNum type="alphaLcPeriod"/>
            </a:pPr>
            <a:r>
              <a:rPr lang="en-US" sz="1800" dirty="0" smtClean="0"/>
              <a:t>Tell the employee that you never found this difficult, and ask what he/she finds difficult about it.</a:t>
            </a:r>
          </a:p>
          <a:p>
            <a:pPr marL="609600" indent="-609600">
              <a:buFontTx/>
              <a:buAutoNum type="alphaLcPeriod"/>
            </a:pPr>
            <a:r>
              <a:rPr lang="en-US" sz="1800" dirty="0" smtClean="0"/>
              <a:t>Have the new employee explain the process of changing the ribbon to you and determine where the misunderstanding is.</a:t>
            </a:r>
          </a:p>
          <a:p>
            <a:pPr marL="609600" indent="-609600">
              <a:buFontTx/>
              <a:buAutoNum type="alphaLcPeriod"/>
            </a:pPr>
            <a:r>
              <a:rPr lang="en-US" sz="1800" dirty="0" smtClean="0"/>
              <a:t>Tell the employee that you will continue teaching him/her later, because you are becoming irritable.</a:t>
            </a:r>
            <a:endParaRPr lang="en-US" sz="1800" u="sng" dirty="0" smtClean="0"/>
          </a:p>
          <a:p>
            <a:pPr marL="609600" indent="-609600">
              <a:buFontTx/>
              <a:buAutoNum type="alphaLcPeriod"/>
            </a:pPr>
            <a:endParaRPr lang="en-US" sz="1800" u="sng"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371600"/>
          </a:xfrm>
          <a:noFill/>
          <a:ln w="57150" cmpd="thinThick">
            <a:solidFill>
              <a:schemeClr val="tx1"/>
            </a:solidFill>
          </a:ln>
        </p:spPr>
        <p:txBody>
          <a:bodyPr/>
          <a:lstStyle/>
          <a:p>
            <a:pPr algn="l"/>
            <a:r>
              <a:rPr lang="en-US" sz="2400" b="1" dirty="0" smtClean="0"/>
              <a:t>8. Keep the alternatives free from clues as to which  </a:t>
            </a:r>
            <a:br>
              <a:rPr lang="en-US" sz="2400" b="1" dirty="0" smtClean="0"/>
            </a:br>
            <a:r>
              <a:rPr lang="en-US" sz="2400" b="1" dirty="0" smtClean="0"/>
              <a:t>    response is correct:</a:t>
            </a:r>
            <a:br>
              <a:rPr lang="en-US" sz="2400" b="1" dirty="0" smtClean="0"/>
            </a:br>
            <a:r>
              <a:rPr lang="en-US" sz="2000" b="1" dirty="0" smtClean="0"/>
              <a:t>     b. Keep the alternatives parallel in form.</a:t>
            </a:r>
            <a:endParaRPr lang="en-US" sz="2400" b="1" dirty="0" smtClean="0"/>
          </a:p>
        </p:txBody>
      </p:sp>
      <p:sp>
        <p:nvSpPr>
          <p:cNvPr id="43011" name="Rectangle 3"/>
          <p:cNvSpPr>
            <a:spLocks noChangeArrowheads="1"/>
          </p:cNvSpPr>
          <p:nvPr/>
        </p:nvSpPr>
        <p:spPr bwMode="auto">
          <a:xfrm>
            <a:off x="609600" y="2514600"/>
            <a:ext cx="7924800" cy="3657600"/>
          </a:xfrm>
          <a:prstGeom prst="rect">
            <a:avLst/>
          </a:prstGeom>
          <a:noFill/>
          <a:ln w="9525">
            <a:solidFill>
              <a:schemeClr val="tx1"/>
            </a:solidFill>
            <a:miter lim="800000"/>
            <a:headEnd/>
            <a:tailEnd/>
          </a:ln>
        </p:spPr>
        <p:txBody>
          <a:bodyPr wrap="none" anchor="ctr"/>
          <a:lstStyle/>
          <a:p>
            <a:endParaRPr lang="en-US" sz="2400" dirty="0"/>
          </a:p>
        </p:txBody>
      </p:sp>
      <p:sp>
        <p:nvSpPr>
          <p:cNvPr id="43012" name="Rectangle 4"/>
          <p:cNvSpPr>
            <a:spLocks noChangeArrowheads="1"/>
          </p:cNvSpPr>
          <p:nvPr/>
        </p:nvSpPr>
        <p:spPr bwMode="auto">
          <a:xfrm>
            <a:off x="609600" y="1828800"/>
            <a:ext cx="2222500" cy="457200"/>
          </a:xfrm>
          <a:prstGeom prst="rect">
            <a:avLst/>
          </a:prstGeom>
          <a:noFill/>
          <a:ln w="9525">
            <a:noFill/>
            <a:miter lim="800000"/>
            <a:headEnd/>
            <a:tailEnd/>
          </a:ln>
        </p:spPr>
        <p:txBody>
          <a:bodyPr wrap="none">
            <a:spAutoFit/>
          </a:bodyPr>
          <a:lstStyle/>
          <a:p>
            <a:r>
              <a:rPr lang="en-US" sz="2400" b="1" u="sng" dirty="0"/>
              <a:t>Better Example</a:t>
            </a:r>
          </a:p>
        </p:txBody>
      </p:sp>
      <p:sp>
        <p:nvSpPr>
          <p:cNvPr id="43013" name="Rectangle 5"/>
          <p:cNvSpPr>
            <a:spLocks noGrp="1" noChangeArrowheads="1"/>
          </p:cNvSpPr>
          <p:nvPr>
            <p:ph type="body" idx="1"/>
          </p:nvPr>
        </p:nvSpPr>
        <p:spPr>
          <a:xfrm>
            <a:off x="685800" y="2571750"/>
            <a:ext cx="7772400" cy="3581400"/>
          </a:xfrm>
        </p:spPr>
        <p:txBody>
          <a:bodyPr/>
          <a:lstStyle/>
          <a:p>
            <a:pPr marL="609600" indent="-609600">
              <a:buFontTx/>
              <a:buNone/>
            </a:pPr>
            <a:r>
              <a:rPr lang="en-US" sz="1800" dirty="0" smtClean="0"/>
              <a:t>You have just spent 10 minutes trying to teach a new employee how to change a typewriter ribbon. The employee is still having a great deal of difficulty performing the task. At this point you should:</a:t>
            </a:r>
          </a:p>
          <a:p>
            <a:pPr marL="609600" indent="-609600">
              <a:buFontTx/>
              <a:buAutoNum type="alphaLcPeriod"/>
            </a:pPr>
            <a:r>
              <a:rPr lang="en-US" sz="1800" dirty="0" smtClean="0"/>
              <a:t>Ask an experienced employee working nearby to change the ribbon in the future.</a:t>
            </a:r>
          </a:p>
          <a:p>
            <a:pPr marL="609600" indent="-609600">
              <a:buFontTx/>
              <a:buAutoNum type="alphaLcPeriod"/>
            </a:pPr>
            <a:r>
              <a:rPr lang="en-US" sz="1800" dirty="0" smtClean="0"/>
              <a:t>Mention that you never found this difficult, and ask what he/she finds difficult about it.</a:t>
            </a:r>
          </a:p>
          <a:p>
            <a:pPr marL="609600" indent="-609600">
              <a:buFontTx/>
              <a:buAutoNum type="alphaLcPeriod"/>
            </a:pPr>
            <a:r>
              <a:rPr lang="en-US" sz="1800" dirty="0" smtClean="0"/>
              <a:t>Have the new employee explain the process of changing the ribbon to you and determine where the misunderstanding is.</a:t>
            </a:r>
          </a:p>
          <a:p>
            <a:pPr marL="609600" indent="-609600">
              <a:buFontTx/>
              <a:buAutoNum type="alphaLcPeriod"/>
            </a:pPr>
            <a:r>
              <a:rPr lang="en-US" sz="1800" dirty="0" smtClean="0"/>
              <a:t>Tell the employee that you will continue teaching him/her later, because you are becoming irritable.</a:t>
            </a:r>
            <a:endParaRPr lang="en-US" sz="1800" u="sng"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81000" y="1309688"/>
            <a:ext cx="3124200" cy="519112"/>
          </a:xfrm>
          <a:prstGeom prst="rect">
            <a:avLst/>
          </a:prstGeom>
          <a:noFill/>
          <a:ln w="9525">
            <a:noFill/>
            <a:miter lim="800000"/>
            <a:headEnd/>
            <a:tailEnd/>
          </a:ln>
        </p:spPr>
        <p:txBody>
          <a:bodyPr>
            <a:spAutoFit/>
          </a:bodyPr>
          <a:lstStyle/>
          <a:p>
            <a:pPr>
              <a:spcBef>
                <a:spcPct val="50000"/>
              </a:spcBef>
            </a:pPr>
            <a:r>
              <a:rPr lang="en-US" sz="2800" u="sng" dirty="0">
                <a:latin typeface="Verdana" pitchFamily="34" charset="0"/>
              </a:rPr>
              <a:t>Item Selection</a:t>
            </a:r>
          </a:p>
        </p:txBody>
      </p:sp>
      <p:sp>
        <p:nvSpPr>
          <p:cNvPr id="44035" name="Text Box 4"/>
          <p:cNvSpPr txBox="1">
            <a:spLocks noChangeArrowheads="1"/>
          </p:cNvSpPr>
          <p:nvPr/>
        </p:nvSpPr>
        <p:spPr bwMode="auto">
          <a:xfrm>
            <a:off x="457200" y="1952625"/>
            <a:ext cx="8077200" cy="1552575"/>
          </a:xfrm>
          <a:prstGeom prst="rect">
            <a:avLst/>
          </a:prstGeom>
          <a:noFill/>
          <a:ln w="9525">
            <a:noFill/>
            <a:miter lim="800000"/>
            <a:headEnd/>
            <a:tailEnd/>
          </a:ln>
        </p:spPr>
        <p:txBody>
          <a:bodyPr>
            <a:spAutoFit/>
          </a:bodyPr>
          <a:lstStyle/>
          <a:p>
            <a:pPr marL="457200" indent="-457200">
              <a:spcBef>
                <a:spcPct val="50000"/>
              </a:spcBef>
            </a:pPr>
            <a:r>
              <a:rPr lang="en-US" sz="2400" dirty="0">
                <a:latin typeface="Verdana" pitchFamily="34" charset="0"/>
              </a:rPr>
              <a:t>Alicia can buy a single box of cereal that costs $2.89, or she can buy a multi-pack of 3 boxes that costs $8.43.  How much will she save on each box if she buys the multi-pack?</a:t>
            </a:r>
          </a:p>
        </p:txBody>
      </p:sp>
      <p:sp>
        <p:nvSpPr>
          <p:cNvPr id="44036" name="Text Box 5"/>
          <p:cNvSpPr txBox="1">
            <a:spLocks noChangeArrowheads="1"/>
          </p:cNvSpPr>
          <p:nvPr/>
        </p:nvSpPr>
        <p:spPr bwMode="auto">
          <a:xfrm>
            <a:off x="517525" y="3846513"/>
            <a:ext cx="1098550" cy="366712"/>
          </a:xfrm>
          <a:prstGeom prst="rect">
            <a:avLst/>
          </a:prstGeom>
          <a:noFill/>
          <a:ln w="9525">
            <a:noFill/>
            <a:miter lim="800000"/>
            <a:headEnd/>
            <a:tailEnd/>
          </a:ln>
        </p:spPr>
        <p:txBody>
          <a:bodyPr wrap="none">
            <a:spAutoFit/>
          </a:bodyPr>
          <a:lstStyle/>
          <a:p>
            <a:r>
              <a:rPr lang="en-US" sz="1800" dirty="0">
                <a:latin typeface="Arial" charset="0"/>
              </a:rPr>
              <a:t>A.  $0.08</a:t>
            </a:r>
          </a:p>
        </p:txBody>
      </p:sp>
      <p:sp>
        <p:nvSpPr>
          <p:cNvPr id="44037" name="Text Box 6"/>
          <p:cNvSpPr txBox="1">
            <a:spLocks noChangeArrowheads="1"/>
          </p:cNvSpPr>
          <p:nvPr/>
        </p:nvSpPr>
        <p:spPr bwMode="auto">
          <a:xfrm>
            <a:off x="514350" y="4433888"/>
            <a:ext cx="1098550" cy="366712"/>
          </a:xfrm>
          <a:prstGeom prst="rect">
            <a:avLst/>
          </a:prstGeom>
          <a:noFill/>
          <a:ln w="9525">
            <a:noFill/>
            <a:miter lim="800000"/>
            <a:headEnd/>
            <a:tailEnd/>
          </a:ln>
        </p:spPr>
        <p:txBody>
          <a:bodyPr wrap="none">
            <a:spAutoFit/>
          </a:bodyPr>
          <a:lstStyle/>
          <a:p>
            <a:r>
              <a:rPr lang="en-US" sz="1800" dirty="0">
                <a:latin typeface="Arial" charset="0"/>
              </a:rPr>
              <a:t>B.  $0.24</a:t>
            </a:r>
          </a:p>
        </p:txBody>
      </p:sp>
      <p:sp>
        <p:nvSpPr>
          <p:cNvPr id="44038" name="Text Box 7"/>
          <p:cNvSpPr txBox="1">
            <a:spLocks noChangeArrowheads="1"/>
          </p:cNvSpPr>
          <p:nvPr/>
        </p:nvSpPr>
        <p:spPr bwMode="auto">
          <a:xfrm>
            <a:off x="514350" y="5029200"/>
            <a:ext cx="1111250" cy="366713"/>
          </a:xfrm>
          <a:prstGeom prst="rect">
            <a:avLst/>
          </a:prstGeom>
          <a:noFill/>
          <a:ln w="9525">
            <a:noFill/>
            <a:miter lim="800000"/>
            <a:headEnd/>
            <a:tailEnd/>
          </a:ln>
        </p:spPr>
        <p:txBody>
          <a:bodyPr wrap="none">
            <a:spAutoFit/>
          </a:bodyPr>
          <a:lstStyle/>
          <a:p>
            <a:r>
              <a:rPr lang="en-US" sz="1800" dirty="0">
                <a:latin typeface="Arial" charset="0"/>
              </a:rPr>
              <a:t>C.  $2.81</a:t>
            </a:r>
          </a:p>
        </p:txBody>
      </p:sp>
      <p:sp>
        <p:nvSpPr>
          <p:cNvPr id="44039" name="Text Box 8"/>
          <p:cNvSpPr txBox="1">
            <a:spLocks noChangeArrowheads="1"/>
          </p:cNvSpPr>
          <p:nvPr/>
        </p:nvSpPr>
        <p:spPr bwMode="auto">
          <a:xfrm>
            <a:off x="504825" y="5562600"/>
            <a:ext cx="1111250" cy="366713"/>
          </a:xfrm>
          <a:prstGeom prst="rect">
            <a:avLst/>
          </a:prstGeom>
          <a:noFill/>
          <a:ln w="9525">
            <a:noFill/>
            <a:miter lim="800000"/>
            <a:headEnd/>
            <a:tailEnd/>
          </a:ln>
        </p:spPr>
        <p:txBody>
          <a:bodyPr wrap="none">
            <a:spAutoFit/>
          </a:bodyPr>
          <a:lstStyle/>
          <a:p>
            <a:r>
              <a:rPr lang="en-US" sz="1800" dirty="0">
                <a:latin typeface="Arial" charset="0"/>
              </a:rPr>
              <a:t>D.  $5.54</a:t>
            </a:r>
          </a:p>
        </p:txBody>
      </p:sp>
      <p:sp>
        <p:nvSpPr>
          <p:cNvPr id="125961" name="Text Box 9"/>
          <p:cNvSpPr txBox="1">
            <a:spLocks noChangeArrowheads="1"/>
          </p:cNvSpPr>
          <p:nvPr/>
        </p:nvSpPr>
        <p:spPr bwMode="auto">
          <a:xfrm>
            <a:off x="3794125" y="3702050"/>
            <a:ext cx="4359275" cy="641350"/>
          </a:xfrm>
          <a:prstGeom prst="rect">
            <a:avLst/>
          </a:prstGeom>
          <a:noFill/>
          <a:ln w="9525">
            <a:noFill/>
            <a:miter lim="800000"/>
            <a:headEnd/>
            <a:tailEnd/>
          </a:ln>
        </p:spPr>
        <p:txBody>
          <a:bodyPr>
            <a:spAutoFit/>
          </a:bodyPr>
          <a:lstStyle/>
          <a:p>
            <a:r>
              <a:rPr lang="en-US" sz="1800" b="1" u="sng" dirty="0">
                <a:solidFill>
                  <a:schemeClr val="accent2"/>
                </a:solidFill>
                <a:latin typeface="Arial" charset="0"/>
              </a:rPr>
              <a:t>$8.43</a:t>
            </a:r>
            <a:r>
              <a:rPr lang="en-US" sz="1800" b="1" dirty="0">
                <a:solidFill>
                  <a:schemeClr val="accent2"/>
                </a:solidFill>
                <a:latin typeface="Arial" charset="0"/>
              </a:rPr>
              <a:t>  =   $2.81,  $2.89 – $2.81 = $0.08</a:t>
            </a:r>
          </a:p>
          <a:p>
            <a:r>
              <a:rPr lang="en-US" sz="1800" b="1" dirty="0">
                <a:solidFill>
                  <a:schemeClr val="accent2"/>
                </a:solidFill>
                <a:latin typeface="Arial" charset="0"/>
              </a:rPr>
              <a:t>   3</a:t>
            </a:r>
          </a:p>
        </p:txBody>
      </p:sp>
      <p:cxnSp>
        <p:nvCxnSpPr>
          <p:cNvPr id="125962" name="AutoShape 10"/>
          <p:cNvCxnSpPr>
            <a:cxnSpLocks noChangeShapeType="1"/>
            <a:stCxn id="125961" idx="1"/>
            <a:endCxn id="44036" idx="3"/>
          </p:cNvCxnSpPr>
          <p:nvPr/>
        </p:nvCxnSpPr>
        <p:spPr bwMode="auto">
          <a:xfrm flipH="1">
            <a:off x="1616075" y="4022725"/>
            <a:ext cx="2178050" cy="7938"/>
          </a:xfrm>
          <a:prstGeom prst="straightConnector1">
            <a:avLst/>
          </a:prstGeom>
          <a:noFill/>
          <a:ln w="9525">
            <a:solidFill>
              <a:schemeClr val="tx1"/>
            </a:solidFill>
            <a:round/>
            <a:headEnd/>
            <a:tailEnd type="triangle" w="med" len="med"/>
          </a:ln>
        </p:spPr>
      </p:cxnSp>
      <p:pic>
        <p:nvPicPr>
          <p:cNvPr id="44042" name="Picture 13"/>
          <p:cNvPicPr>
            <a:picLocks noChangeAspect="1" noChangeArrowheads="1"/>
          </p:cNvPicPr>
          <p:nvPr/>
        </p:nvPicPr>
        <p:blipFill>
          <a:blip r:embed="rId3" cstate="print"/>
          <a:srcRect/>
          <a:stretch>
            <a:fillRect/>
          </a:stretch>
        </p:blipFill>
        <p:spPr bwMode="auto">
          <a:xfrm>
            <a:off x="228600" y="152400"/>
            <a:ext cx="8686800" cy="676275"/>
          </a:xfrm>
          <a:prstGeom prst="rect">
            <a:avLst/>
          </a:prstGeom>
          <a:noFill/>
          <a:ln w="25400">
            <a:solidFill>
              <a:schemeClr val="tx1"/>
            </a:solidFill>
            <a:miter lim="800000"/>
            <a:headEnd/>
            <a:tailEnd/>
          </a:ln>
        </p:spPr>
      </p:pic>
      <p:sp>
        <p:nvSpPr>
          <p:cNvPr id="67596" name="Text Box 12"/>
          <p:cNvSpPr txBox="1">
            <a:spLocks noChangeArrowheads="1"/>
          </p:cNvSpPr>
          <p:nvPr/>
        </p:nvSpPr>
        <p:spPr bwMode="auto">
          <a:xfrm>
            <a:off x="3886200" y="4419600"/>
            <a:ext cx="4267200" cy="366713"/>
          </a:xfrm>
          <a:prstGeom prst="rect">
            <a:avLst/>
          </a:prstGeom>
          <a:noFill/>
          <a:ln w="9525">
            <a:noFill/>
            <a:miter lim="800000"/>
            <a:headEnd/>
            <a:tailEnd/>
          </a:ln>
        </p:spPr>
        <p:txBody>
          <a:bodyPr>
            <a:spAutoFit/>
          </a:bodyPr>
          <a:lstStyle/>
          <a:p>
            <a:pPr>
              <a:spcBef>
                <a:spcPct val="50000"/>
              </a:spcBef>
            </a:pPr>
            <a:r>
              <a:rPr lang="en-US" sz="1800" b="1" dirty="0">
                <a:solidFill>
                  <a:schemeClr val="accent2"/>
                </a:solidFill>
                <a:latin typeface="Arial" charset="0"/>
              </a:rPr>
              <a:t>Most students chose B.</a:t>
            </a:r>
          </a:p>
        </p:txBody>
      </p:sp>
      <p:sp>
        <p:nvSpPr>
          <p:cNvPr id="67597" name="Line 13"/>
          <p:cNvSpPr>
            <a:spLocks noChangeShapeType="1"/>
          </p:cNvSpPr>
          <p:nvPr/>
        </p:nvSpPr>
        <p:spPr bwMode="auto">
          <a:xfrm flipH="1">
            <a:off x="1600200" y="4648200"/>
            <a:ext cx="2286000" cy="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5961"/>
                                        </p:tgtEl>
                                        <p:attrNameLst>
                                          <p:attrName>style.visibility</p:attrName>
                                        </p:attrNameLst>
                                      </p:cBhvr>
                                      <p:to>
                                        <p:strVal val="visible"/>
                                      </p:to>
                                    </p:set>
                                    <p:animEffect transition="in" filter="box(in)">
                                      <p:cBhvr>
                                        <p:cTn id="7" dur="500"/>
                                        <p:tgtEl>
                                          <p:spTgt spid="125961"/>
                                        </p:tgtEl>
                                      </p:cBhvr>
                                    </p:animEffect>
                                  </p:childTnLst>
                                </p:cTn>
                              </p:par>
                            </p:childTnLst>
                          </p:cTn>
                        </p:par>
                        <p:par>
                          <p:cTn id="8" fill="hold">
                            <p:stCondLst>
                              <p:cond delay="500"/>
                            </p:stCondLst>
                            <p:childTnLst>
                              <p:par>
                                <p:cTn id="9" presetID="17" presetClass="entr" presetSubtype="2" fill="hold" nodeType="afterEffect">
                                  <p:stCondLst>
                                    <p:cond delay="0"/>
                                  </p:stCondLst>
                                  <p:childTnLst>
                                    <p:set>
                                      <p:cBhvr>
                                        <p:cTn id="10" dur="1" fill="hold">
                                          <p:stCondLst>
                                            <p:cond delay="0"/>
                                          </p:stCondLst>
                                        </p:cTn>
                                        <p:tgtEl>
                                          <p:spTgt spid="125962"/>
                                        </p:tgtEl>
                                        <p:attrNameLst>
                                          <p:attrName>style.visibility</p:attrName>
                                        </p:attrNameLst>
                                      </p:cBhvr>
                                      <p:to>
                                        <p:strVal val="visible"/>
                                      </p:to>
                                    </p:set>
                                    <p:anim calcmode="lin" valueType="num">
                                      <p:cBhvr>
                                        <p:cTn id="11" dur="500" fill="hold"/>
                                        <p:tgtEl>
                                          <p:spTgt spid="125962"/>
                                        </p:tgtEl>
                                        <p:attrNameLst>
                                          <p:attrName>ppt_x</p:attrName>
                                        </p:attrNameLst>
                                      </p:cBhvr>
                                      <p:tavLst>
                                        <p:tav tm="0">
                                          <p:val>
                                            <p:strVal val="#ppt_x+#ppt_w/2"/>
                                          </p:val>
                                        </p:tav>
                                        <p:tav tm="100000">
                                          <p:val>
                                            <p:strVal val="#ppt_x"/>
                                          </p:val>
                                        </p:tav>
                                      </p:tavLst>
                                    </p:anim>
                                    <p:anim calcmode="lin" valueType="num">
                                      <p:cBhvr>
                                        <p:cTn id="12" dur="500" fill="hold"/>
                                        <p:tgtEl>
                                          <p:spTgt spid="125962"/>
                                        </p:tgtEl>
                                        <p:attrNameLst>
                                          <p:attrName>ppt_y</p:attrName>
                                        </p:attrNameLst>
                                      </p:cBhvr>
                                      <p:tavLst>
                                        <p:tav tm="0">
                                          <p:val>
                                            <p:strVal val="#ppt_y"/>
                                          </p:val>
                                        </p:tav>
                                        <p:tav tm="100000">
                                          <p:val>
                                            <p:strVal val="#ppt_y"/>
                                          </p:val>
                                        </p:tav>
                                      </p:tavLst>
                                    </p:anim>
                                    <p:anim calcmode="lin" valueType="num">
                                      <p:cBhvr>
                                        <p:cTn id="13" dur="500" fill="hold"/>
                                        <p:tgtEl>
                                          <p:spTgt spid="125962"/>
                                        </p:tgtEl>
                                        <p:attrNameLst>
                                          <p:attrName>ppt_w</p:attrName>
                                        </p:attrNameLst>
                                      </p:cBhvr>
                                      <p:tavLst>
                                        <p:tav tm="0">
                                          <p:val>
                                            <p:fltVal val="0"/>
                                          </p:val>
                                        </p:tav>
                                        <p:tav tm="100000">
                                          <p:val>
                                            <p:strVal val="#ppt_w"/>
                                          </p:val>
                                        </p:tav>
                                      </p:tavLst>
                                    </p:anim>
                                    <p:anim calcmode="lin" valueType="num">
                                      <p:cBhvr>
                                        <p:cTn id="14" dur="500" fill="hold"/>
                                        <p:tgtEl>
                                          <p:spTgt spid="12596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7596"/>
                                        </p:tgtEl>
                                        <p:attrNameLst>
                                          <p:attrName>style.visibility</p:attrName>
                                        </p:attrNameLst>
                                      </p:cBhvr>
                                      <p:to>
                                        <p:strVal val="visible"/>
                                      </p:to>
                                    </p:set>
                                    <p:animEffect transition="in" filter="dissolve">
                                      <p:cBhvr>
                                        <p:cTn id="19" dur="500"/>
                                        <p:tgtEl>
                                          <p:spTgt spid="67596"/>
                                        </p:tgtEl>
                                      </p:cBhvr>
                                    </p:animEffect>
                                  </p:childTnLst>
                                </p:cTn>
                              </p:par>
                              <p:par>
                                <p:cTn id="20" presetID="17" presetClass="entr" presetSubtype="10" fill="hold" grpId="0" nodeType="withEffect">
                                  <p:stCondLst>
                                    <p:cond delay="0"/>
                                  </p:stCondLst>
                                  <p:childTnLst>
                                    <p:set>
                                      <p:cBhvr>
                                        <p:cTn id="21" dur="1" fill="hold">
                                          <p:stCondLst>
                                            <p:cond delay="0"/>
                                          </p:stCondLst>
                                        </p:cTn>
                                        <p:tgtEl>
                                          <p:spTgt spid="67597"/>
                                        </p:tgtEl>
                                        <p:attrNameLst>
                                          <p:attrName>style.visibility</p:attrName>
                                        </p:attrNameLst>
                                      </p:cBhvr>
                                      <p:to>
                                        <p:strVal val="visible"/>
                                      </p:to>
                                    </p:set>
                                    <p:anim calcmode="lin" valueType="num">
                                      <p:cBhvr>
                                        <p:cTn id="22" dur="500" fill="hold"/>
                                        <p:tgtEl>
                                          <p:spTgt spid="67597"/>
                                        </p:tgtEl>
                                        <p:attrNameLst>
                                          <p:attrName>ppt_w</p:attrName>
                                        </p:attrNameLst>
                                      </p:cBhvr>
                                      <p:tavLst>
                                        <p:tav tm="0">
                                          <p:val>
                                            <p:fltVal val="0"/>
                                          </p:val>
                                        </p:tav>
                                        <p:tav tm="100000">
                                          <p:val>
                                            <p:strVal val="#ppt_w"/>
                                          </p:val>
                                        </p:tav>
                                      </p:tavLst>
                                    </p:anim>
                                    <p:anim calcmode="lin" valueType="num">
                                      <p:cBhvr>
                                        <p:cTn id="23" dur="500" fill="hold"/>
                                        <p:tgtEl>
                                          <p:spTgt spid="675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p:bldP spid="67596" grpId="0"/>
      <p:bldP spid="675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381000" y="1157288"/>
            <a:ext cx="2819400" cy="519112"/>
          </a:xfrm>
          <a:prstGeom prst="rect">
            <a:avLst/>
          </a:prstGeom>
          <a:noFill/>
          <a:ln w="9525">
            <a:noFill/>
            <a:miter lim="800000"/>
            <a:headEnd/>
            <a:tailEnd/>
          </a:ln>
        </p:spPr>
        <p:txBody>
          <a:bodyPr>
            <a:spAutoFit/>
          </a:bodyPr>
          <a:lstStyle/>
          <a:p>
            <a:pPr>
              <a:spcBef>
                <a:spcPct val="50000"/>
              </a:spcBef>
            </a:pPr>
            <a:r>
              <a:rPr lang="en-US" sz="2800" u="sng" dirty="0">
                <a:latin typeface="Verdana" pitchFamily="34" charset="0"/>
              </a:rPr>
              <a:t>Item Selection</a:t>
            </a:r>
          </a:p>
        </p:txBody>
      </p:sp>
      <p:sp>
        <p:nvSpPr>
          <p:cNvPr id="45059" name="Text Box 4"/>
          <p:cNvSpPr txBox="1">
            <a:spLocks noChangeArrowheads="1"/>
          </p:cNvSpPr>
          <p:nvPr/>
        </p:nvSpPr>
        <p:spPr bwMode="auto">
          <a:xfrm>
            <a:off x="457200" y="1752600"/>
            <a:ext cx="8077200" cy="2282825"/>
          </a:xfrm>
          <a:prstGeom prst="rect">
            <a:avLst/>
          </a:prstGeom>
          <a:noFill/>
          <a:ln w="9525">
            <a:noFill/>
            <a:miter lim="800000"/>
            <a:headEnd/>
            <a:tailEnd/>
          </a:ln>
        </p:spPr>
        <p:txBody>
          <a:bodyPr>
            <a:spAutoFit/>
          </a:bodyPr>
          <a:lstStyle/>
          <a:p>
            <a:pPr marL="457200" indent="-457200">
              <a:spcBef>
                <a:spcPct val="50000"/>
              </a:spcBef>
            </a:pPr>
            <a:r>
              <a:rPr lang="en-US" sz="2400" dirty="0">
                <a:latin typeface="Verdana" pitchFamily="34" charset="0"/>
              </a:rPr>
              <a:t>What is the value of the expression </a:t>
            </a:r>
            <a:r>
              <a:rPr lang="en-US" sz="2400" dirty="0"/>
              <a:t>3</a:t>
            </a:r>
            <a:r>
              <a:rPr lang="en-US" sz="2400" i="1" dirty="0"/>
              <a:t>x</a:t>
            </a:r>
            <a:r>
              <a:rPr lang="en-US" sz="2400" dirty="0"/>
              <a:t> + 5</a:t>
            </a:r>
            <a:r>
              <a:rPr lang="en-US" sz="2400" dirty="0">
                <a:latin typeface="Verdana" pitchFamily="34" charset="0"/>
              </a:rPr>
              <a:t> when     </a:t>
            </a:r>
            <a:r>
              <a:rPr lang="en-US" sz="2400" i="1" dirty="0"/>
              <a:t>x </a:t>
            </a:r>
            <a:r>
              <a:rPr lang="en-US" sz="2400" dirty="0"/>
              <a:t>=  2?</a:t>
            </a:r>
          </a:p>
          <a:p>
            <a:pPr marL="457200" indent="-457200">
              <a:spcBef>
                <a:spcPct val="50000"/>
              </a:spcBef>
            </a:pPr>
            <a:r>
              <a:rPr lang="en-US" sz="2400" dirty="0">
                <a:latin typeface="Verdana" pitchFamily="34" charset="0"/>
              </a:rPr>
              <a:t>What is the value of the expression </a:t>
            </a:r>
            <a:r>
              <a:rPr lang="en-US" sz="2400" dirty="0"/>
              <a:t>2</a:t>
            </a:r>
            <a:r>
              <a:rPr lang="en-US" sz="2400" i="1" dirty="0"/>
              <a:t>y</a:t>
            </a:r>
            <a:r>
              <a:rPr lang="en-US" sz="2400" dirty="0"/>
              <a:t> + 3</a:t>
            </a:r>
            <a:r>
              <a:rPr lang="en-US" sz="2400" dirty="0">
                <a:latin typeface="Verdana" pitchFamily="34" charset="0"/>
              </a:rPr>
              <a:t> when     </a:t>
            </a:r>
            <a:r>
              <a:rPr lang="en-US" sz="2400" i="1" dirty="0"/>
              <a:t>y </a:t>
            </a:r>
            <a:r>
              <a:rPr lang="en-US" sz="2400" dirty="0"/>
              <a:t>=  4?</a:t>
            </a:r>
          </a:p>
          <a:p>
            <a:pPr marL="457200" indent="-457200">
              <a:spcBef>
                <a:spcPct val="50000"/>
              </a:spcBef>
            </a:pPr>
            <a:endParaRPr lang="en-US" sz="2400" dirty="0">
              <a:latin typeface="Verdana" pitchFamily="34" charset="0"/>
            </a:endParaRPr>
          </a:p>
        </p:txBody>
      </p:sp>
      <p:sp>
        <p:nvSpPr>
          <p:cNvPr id="45060" name="Text Box 5"/>
          <p:cNvSpPr txBox="1">
            <a:spLocks noChangeArrowheads="1"/>
          </p:cNvSpPr>
          <p:nvPr/>
        </p:nvSpPr>
        <p:spPr bwMode="auto">
          <a:xfrm>
            <a:off x="517525" y="3846513"/>
            <a:ext cx="1441450" cy="366712"/>
          </a:xfrm>
          <a:prstGeom prst="rect">
            <a:avLst/>
          </a:prstGeom>
          <a:noFill/>
          <a:ln w="9525">
            <a:noFill/>
            <a:miter lim="800000"/>
            <a:headEnd/>
            <a:tailEnd/>
          </a:ln>
        </p:spPr>
        <p:txBody>
          <a:bodyPr wrap="none">
            <a:spAutoFit/>
          </a:bodyPr>
          <a:lstStyle/>
          <a:p>
            <a:r>
              <a:rPr lang="en-US" sz="1800" dirty="0">
                <a:latin typeface="Arial" charset="0"/>
              </a:rPr>
              <a:t>A.  10   A.  9</a:t>
            </a:r>
          </a:p>
        </p:txBody>
      </p:sp>
      <p:sp>
        <p:nvSpPr>
          <p:cNvPr id="45061" name="Text Box 6"/>
          <p:cNvSpPr txBox="1">
            <a:spLocks noChangeArrowheads="1"/>
          </p:cNvSpPr>
          <p:nvPr/>
        </p:nvSpPr>
        <p:spPr bwMode="auto">
          <a:xfrm>
            <a:off x="514350" y="4433888"/>
            <a:ext cx="1568450" cy="366712"/>
          </a:xfrm>
          <a:prstGeom prst="rect">
            <a:avLst/>
          </a:prstGeom>
          <a:noFill/>
          <a:ln w="9525">
            <a:noFill/>
            <a:miter lim="800000"/>
            <a:headEnd/>
            <a:tailEnd/>
          </a:ln>
        </p:spPr>
        <p:txBody>
          <a:bodyPr wrap="none">
            <a:spAutoFit/>
          </a:bodyPr>
          <a:lstStyle/>
          <a:p>
            <a:r>
              <a:rPr lang="en-US" sz="1800" dirty="0">
                <a:latin typeface="Arial" charset="0"/>
              </a:rPr>
              <a:t>B.  11   B.  11</a:t>
            </a:r>
          </a:p>
        </p:txBody>
      </p:sp>
      <p:sp>
        <p:nvSpPr>
          <p:cNvPr id="45062" name="Text Box 7"/>
          <p:cNvSpPr txBox="1">
            <a:spLocks noChangeArrowheads="1"/>
          </p:cNvSpPr>
          <p:nvPr/>
        </p:nvSpPr>
        <p:spPr bwMode="auto">
          <a:xfrm>
            <a:off x="514350" y="5029200"/>
            <a:ext cx="1593850" cy="366713"/>
          </a:xfrm>
          <a:prstGeom prst="rect">
            <a:avLst/>
          </a:prstGeom>
          <a:noFill/>
          <a:ln w="9525">
            <a:noFill/>
            <a:miter lim="800000"/>
            <a:headEnd/>
            <a:tailEnd/>
          </a:ln>
        </p:spPr>
        <p:txBody>
          <a:bodyPr wrap="none">
            <a:spAutoFit/>
          </a:bodyPr>
          <a:lstStyle/>
          <a:p>
            <a:r>
              <a:rPr lang="en-US" sz="1800" dirty="0">
                <a:latin typeface="Arial" charset="0"/>
              </a:rPr>
              <a:t>C.  30   C.  24</a:t>
            </a:r>
          </a:p>
        </p:txBody>
      </p:sp>
      <p:sp>
        <p:nvSpPr>
          <p:cNvPr id="45063" name="Text Box 8"/>
          <p:cNvSpPr txBox="1">
            <a:spLocks noChangeArrowheads="1"/>
          </p:cNvSpPr>
          <p:nvPr/>
        </p:nvSpPr>
        <p:spPr bwMode="auto">
          <a:xfrm>
            <a:off x="504825" y="5562600"/>
            <a:ext cx="1593850" cy="366713"/>
          </a:xfrm>
          <a:prstGeom prst="rect">
            <a:avLst/>
          </a:prstGeom>
          <a:noFill/>
          <a:ln w="9525">
            <a:noFill/>
            <a:miter lim="800000"/>
            <a:headEnd/>
            <a:tailEnd/>
          </a:ln>
        </p:spPr>
        <p:txBody>
          <a:bodyPr wrap="none">
            <a:spAutoFit/>
          </a:bodyPr>
          <a:lstStyle/>
          <a:p>
            <a:r>
              <a:rPr lang="en-US" sz="1800" dirty="0">
                <a:latin typeface="Arial" charset="0"/>
              </a:rPr>
              <a:t>D.  37   D.  27</a:t>
            </a:r>
          </a:p>
        </p:txBody>
      </p:sp>
      <p:sp>
        <p:nvSpPr>
          <p:cNvPr id="128009" name="Text Box 9"/>
          <p:cNvSpPr txBox="1">
            <a:spLocks noChangeArrowheads="1"/>
          </p:cNvSpPr>
          <p:nvPr/>
        </p:nvSpPr>
        <p:spPr bwMode="auto">
          <a:xfrm>
            <a:off x="3794125" y="3276600"/>
            <a:ext cx="4359275" cy="641350"/>
          </a:xfrm>
          <a:prstGeom prst="rect">
            <a:avLst/>
          </a:prstGeom>
          <a:noFill/>
          <a:ln w="9525">
            <a:noFill/>
            <a:miter lim="800000"/>
            <a:headEnd/>
            <a:tailEnd/>
          </a:ln>
        </p:spPr>
        <p:txBody>
          <a:bodyPr>
            <a:spAutoFit/>
          </a:bodyPr>
          <a:lstStyle/>
          <a:p>
            <a:r>
              <a:rPr lang="en-US" sz="1800" b="1" dirty="0">
                <a:solidFill>
                  <a:schemeClr val="accent2"/>
                </a:solidFill>
                <a:latin typeface="Arial" charset="0"/>
              </a:rPr>
              <a:t>3 x 2 = 6,  6 + 5 = 11</a:t>
            </a:r>
          </a:p>
          <a:p>
            <a:r>
              <a:rPr lang="en-US" sz="1800" b="1" dirty="0">
                <a:solidFill>
                  <a:schemeClr val="accent2"/>
                </a:solidFill>
                <a:latin typeface="Arial" charset="0"/>
              </a:rPr>
              <a:t>2 x 4 = 8,  8 + 3 = 11</a:t>
            </a:r>
          </a:p>
        </p:txBody>
      </p:sp>
      <p:cxnSp>
        <p:nvCxnSpPr>
          <p:cNvPr id="128010" name="AutoShape 10"/>
          <p:cNvCxnSpPr>
            <a:cxnSpLocks noChangeShapeType="1"/>
            <a:stCxn id="128009" idx="1"/>
            <a:endCxn id="45061" idx="3"/>
          </p:cNvCxnSpPr>
          <p:nvPr/>
        </p:nvCxnSpPr>
        <p:spPr bwMode="auto">
          <a:xfrm flipH="1">
            <a:off x="2082800" y="3597275"/>
            <a:ext cx="1711325" cy="1020763"/>
          </a:xfrm>
          <a:prstGeom prst="straightConnector1">
            <a:avLst/>
          </a:prstGeom>
          <a:noFill/>
          <a:ln w="9525">
            <a:solidFill>
              <a:schemeClr val="tx1"/>
            </a:solidFill>
            <a:round/>
            <a:headEnd/>
            <a:tailEnd type="triangle" w="med" len="med"/>
          </a:ln>
        </p:spPr>
      </p:cxnSp>
      <p:pic>
        <p:nvPicPr>
          <p:cNvPr id="45066" name="Picture 13"/>
          <p:cNvPicPr>
            <a:picLocks noChangeAspect="1" noChangeArrowheads="1"/>
          </p:cNvPicPr>
          <p:nvPr/>
        </p:nvPicPr>
        <p:blipFill>
          <a:blip r:embed="rId3" cstate="print"/>
          <a:srcRect/>
          <a:stretch>
            <a:fillRect/>
          </a:stretch>
        </p:blipFill>
        <p:spPr bwMode="auto">
          <a:xfrm>
            <a:off x="228600" y="152400"/>
            <a:ext cx="8686800" cy="676275"/>
          </a:xfrm>
          <a:prstGeom prst="rect">
            <a:avLst/>
          </a:prstGeom>
          <a:noFill/>
          <a:ln w="25400">
            <a:solidFill>
              <a:schemeClr val="tx1"/>
            </a:solidFill>
            <a:miter lim="800000"/>
            <a:headEnd/>
            <a:tailEnd/>
          </a:ln>
        </p:spPr>
      </p:pic>
      <p:sp>
        <p:nvSpPr>
          <p:cNvPr id="68620" name="Text Box 12"/>
          <p:cNvSpPr txBox="1">
            <a:spLocks noChangeArrowheads="1"/>
          </p:cNvSpPr>
          <p:nvPr/>
        </p:nvSpPr>
        <p:spPr bwMode="auto">
          <a:xfrm>
            <a:off x="3886200" y="4267200"/>
            <a:ext cx="3048000" cy="396875"/>
          </a:xfrm>
          <a:prstGeom prst="rect">
            <a:avLst/>
          </a:prstGeom>
          <a:noFill/>
          <a:ln w="9525">
            <a:noFill/>
            <a:miter lim="800000"/>
            <a:headEnd/>
            <a:tailEnd/>
          </a:ln>
        </p:spPr>
        <p:txBody>
          <a:bodyPr>
            <a:spAutoFit/>
          </a:bodyPr>
          <a:lstStyle/>
          <a:p>
            <a:pPr>
              <a:spcBef>
                <a:spcPct val="50000"/>
              </a:spcBef>
            </a:pPr>
            <a:r>
              <a:rPr lang="en-US" b="1" dirty="0">
                <a:solidFill>
                  <a:schemeClr val="accent2"/>
                </a:solidFill>
              </a:rPr>
              <a:t>Most students chose D.</a:t>
            </a:r>
          </a:p>
        </p:txBody>
      </p:sp>
      <p:cxnSp>
        <p:nvCxnSpPr>
          <p:cNvPr id="2" name="AutoShape 10"/>
          <p:cNvCxnSpPr>
            <a:cxnSpLocks noChangeShapeType="1"/>
            <a:endCxn id="45063" idx="3"/>
          </p:cNvCxnSpPr>
          <p:nvPr/>
        </p:nvCxnSpPr>
        <p:spPr bwMode="auto">
          <a:xfrm flipH="1">
            <a:off x="2098675" y="4572000"/>
            <a:ext cx="1822450" cy="1174750"/>
          </a:xfrm>
          <a:prstGeom prst="straightConnector1">
            <a:avLst/>
          </a:prstGeom>
          <a:noFill/>
          <a:ln w="9525">
            <a:solidFill>
              <a:schemeClr val="tx1"/>
            </a:solidFill>
            <a:round/>
            <a:headEnd/>
            <a:tailEnd type="triangle" w="med" len="med"/>
          </a:ln>
        </p:spPr>
      </p:cxn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9"/>
                                        </p:tgtEl>
                                        <p:attrNameLst>
                                          <p:attrName>style.visibility</p:attrName>
                                        </p:attrNameLst>
                                      </p:cBhvr>
                                      <p:to>
                                        <p:strVal val="visible"/>
                                      </p:to>
                                    </p:set>
                                    <p:animEffect transition="in" filter="box(in)">
                                      <p:cBhvr>
                                        <p:cTn id="7" dur="500"/>
                                        <p:tgtEl>
                                          <p:spTgt spid="128009"/>
                                        </p:tgtEl>
                                      </p:cBhvr>
                                    </p:animEffect>
                                  </p:childTnLst>
                                </p:cTn>
                              </p:par>
                            </p:childTnLst>
                          </p:cTn>
                        </p:par>
                        <p:par>
                          <p:cTn id="8" fill="hold">
                            <p:stCondLst>
                              <p:cond delay="500"/>
                            </p:stCondLst>
                            <p:childTnLst>
                              <p:par>
                                <p:cTn id="9" presetID="17" presetClass="entr" presetSubtype="2" fill="hold" nodeType="afterEffect">
                                  <p:stCondLst>
                                    <p:cond delay="0"/>
                                  </p:stCondLst>
                                  <p:childTnLst>
                                    <p:set>
                                      <p:cBhvr>
                                        <p:cTn id="10" dur="1" fill="hold">
                                          <p:stCondLst>
                                            <p:cond delay="0"/>
                                          </p:stCondLst>
                                        </p:cTn>
                                        <p:tgtEl>
                                          <p:spTgt spid="128010"/>
                                        </p:tgtEl>
                                        <p:attrNameLst>
                                          <p:attrName>style.visibility</p:attrName>
                                        </p:attrNameLst>
                                      </p:cBhvr>
                                      <p:to>
                                        <p:strVal val="visible"/>
                                      </p:to>
                                    </p:set>
                                    <p:anim calcmode="lin" valueType="num">
                                      <p:cBhvr>
                                        <p:cTn id="11" dur="500" fill="hold"/>
                                        <p:tgtEl>
                                          <p:spTgt spid="128010"/>
                                        </p:tgtEl>
                                        <p:attrNameLst>
                                          <p:attrName>ppt_x</p:attrName>
                                        </p:attrNameLst>
                                      </p:cBhvr>
                                      <p:tavLst>
                                        <p:tav tm="0">
                                          <p:val>
                                            <p:strVal val="#ppt_x+#ppt_w/2"/>
                                          </p:val>
                                        </p:tav>
                                        <p:tav tm="100000">
                                          <p:val>
                                            <p:strVal val="#ppt_x"/>
                                          </p:val>
                                        </p:tav>
                                      </p:tavLst>
                                    </p:anim>
                                    <p:anim calcmode="lin" valueType="num">
                                      <p:cBhvr>
                                        <p:cTn id="12" dur="500" fill="hold"/>
                                        <p:tgtEl>
                                          <p:spTgt spid="128010"/>
                                        </p:tgtEl>
                                        <p:attrNameLst>
                                          <p:attrName>ppt_y</p:attrName>
                                        </p:attrNameLst>
                                      </p:cBhvr>
                                      <p:tavLst>
                                        <p:tav tm="0">
                                          <p:val>
                                            <p:strVal val="#ppt_y"/>
                                          </p:val>
                                        </p:tav>
                                        <p:tav tm="100000">
                                          <p:val>
                                            <p:strVal val="#ppt_y"/>
                                          </p:val>
                                        </p:tav>
                                      </p:tavLst>
                                    </p:anim>
                                    <p:anim calcmode="lin" valueType="num">
                                      <p:cBhvr>
                                        <p:cTn id="13" dur="500" fill="hold"/>
                                        <p:tgtEl>
                                          <p:spTgt spid="128010"/>
                                        </p:tgtEl>
                                        <p:attrNameLst>
                                          <p:attrName>ppt_w</p:attrName>
                                        </p:attrNameLst>
                                      </p:cBhvr>
                                      <p:tavLst>
                                        <p:tav tm="0">
                                          <p:val>
                                            <p:fltVal val="0"/>
                                          </p:val>
                                        </p:tav>
                                        <p:tav tm="100000">
                                          <p:val>
                                            <p:strVal val="#ppt_w"/>
                                          </p:val>
                                        </p:tav>
                                      </p:tavLst>
                                    </p:anim>
                                    <p:anim calcmode="lin" valueType="num">
                                      <p:cBhvr>
                                        <p:cTn id="14" dur="500" fill="hold"/>
                                        <p:tgtEl>
                                          <p:spTgt spid="1280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8620"/>
                                        </p:tgtEl>
                                        <p:attrNameLst>
                                          <p:attrName>style.visibility</p:attrName>
                                        </p:attrNameLst>
                                      </p:cBhvr>
                                      <p:to>
                                        <p:strVal val="visible"/>
                                      </p:to>
                                    </p:set>
                                    <p:animEffect transition="in" filter="dissolve">
                                      <p:cBhvr>
                                        <p:cTn id="19" dur="500"/>
                                        <p:tgtEl>
                                          <p:spTgt spid="68620"/>
                                        </p:tgtEl>
                                      </p:cBhvr>
                                    </p:animEffect>
                                  </p:childTnLst>
                                </p:cTn>
                              </p:par>
                              <p:par>
                                <p:cTn id="20" presetID="17"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p:bldP spid="686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1" descr="ELA Gr 6 Q.37-43.bmp"/>
          <p:cNvPicPr>
            <a:picLocks noChangeAspect="1"/>
          </p:cNvPicPr>
          <p:nvPr/>
        </p:nvPicPr>
        <p:blipFill>
          <a:blip r:embed="rId2" cstate="print"/>
          <a:srcRect/>
          <a:stretch>
            <a:fillRect/>
          </a:stretch>
        </p:blipFill>
        <p:spPr bwMode="auto">
          <a:xfrm>
            <a:off x="546100" y="0"/>
            <a:ext cx="8051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1" descr="ELA Gr 6 Q.39-43 Answers.bmp"/>
          <p:cNvPicPr>
            <a:picLocks noChangeAspect="1"/>
          </p:cNvPicPr>
          <p:nvPr/>
        </p:nvPicPr>
        <p:blipFill>
          <a:blip r:embed="rId2" cstate="print"/>
          <a:srcRect/>
          <a:stretch>
            <a:fillRect/>
          </a:stretch>
        </p:blipFill>
        <p:spPr bwMode="auto">
          <a:xfrm>
            <a:off x="1981200" y="-23813"/>
            <a:ext cx="5181600" cy="6905626"/>
          </a:xfrm>
          <a:prstGeom prst="rect">
            <a:avLst/>
          </a:prstGeom>
          <a:noFill/>
          <a:ln w="9525">
            <a:noFill/>
            <a:miter lim="800000"/>
            <a:headEnd/>
            <a:tailEnd/>
          </a:ln>
        </p:spPr>
      </p:pic>
      <p:sp>
        <p:nvSpPr>
          <p:cNvPr id="149507" name="TextBox 2"/>
          <p:cNvSpPr txBox="1">
            <a:spLocks noChangeArrowheads="1"/>
          </p:cNvSpPr>
          <p:nvPr/>
        </p:nvSpPr>
        <p:spPr bwMode="auto">
          <a:xfrm>
            <a:off x="4648200" y="228600"/>
            <a:ext cx="2362200" cy="366713"/>
          </a:xfrm>
          <a:prstGeom prst="rect">
            <a:avLst/>
          </a:prstGeom>
          <a:noFill/>
          <a:ln w="9525">
            <a:noFill/>
            <a:miter lim="800000"/>
            <a:headEnd/>
            <a:tailEnd/>
          </a:ln>
        </p:spPr>
        <p:txBody>
          <a:bodyPr>
            <a:spAutoFit/>
          </a:bodyPr>
          <a:lstStyle/>
          <a:p>
            <a:r>
              <a:rPr lang="en-US" sz="1800" dirty="0">
                <a:latin typeface="Book Antiqua" pitchFamily="18" charset="0"/>
                <a:cs typeface="Arial" charset="0"/>
              </a:rPr>
              <a:t>Developed a Plot</a:t>
            </a:r>
          </a:p>
        </p:txBody>
      </p:sp>
      <p:sp>
        <p:nvSpPr>
          <p:cNvPr id="149508" name="TextBox 3"/>
          <p:cNvSpPr txBox="1">
            <a:spLocks noChangeArrowheads="1"/>
          </p:cNvSpPr>
          <p:nvPr/>
        </p:nvSpPr>
        <p:spPr bwMode="auto">
          <a:xfrm>
            <a:off x="4648200" y="1524000"/>
            <a:ext cx="2667000" cy="366713"/>
          </a:xfrm>
          <a:prstGeom prst="rect">
            <a:avLst/>
          </a:prstGeom>
          <a:noFill/>
          <a:ln w="9525">
            <a:noFill/>
            <a:miter lim="800000"/>
            <a:headEnd/>
            <a:tailEnd/>
          </a:ln>
        </p:spPr>
        <p:txBody>
          <a:bodyPr>
            <a:spAutoFit/>
          </a:bodyPr>
          <a:lstStyle/>
          <a:p>
            <a:r>
              <a:rPr lang="en-US" sz="1800" dirty="0">
                <a:latin typeface="Book Antiqua" pitchFamily="18" charset="0"/>
                <a:cs typeface="Arial" charset="0"/>
              </a:rPr>
              <a:t>Established a Setting</a:t>
            </a:r>
          </a:p>
        </p:txBody>
      </p:sp>
      <p:sp>
        <p:nvSpPr>
          <p:cNvPr id="149509" name="TextBox 4"/>
          <p:cNvSpPr txBox="1">
            <a:spLocks noChangeArrowheads="1"/>
          </p:cNvSpPr>
          <p:nvPr/>
        </p:nvSpPr>
        <p:spPr bwMode="auto">
          <a:xfrm>
            <a:off x="4572000" y="2895600"/>
            <a:ext cx="2438400" cy="641350"/>
          </a:xfrm>
          <a:prstGeom prst="rect">
            <a:avLst/>
          </a:prstGeom>
          <a:noFill/>
          <a:ln w="9525">
            <a:noFill/>
            <a:miter lim="800000"/>
            <a:headEnd/>
            <a:tailEnd/>
          </a:ln>
        </p:spPr>
        <p:txBody>
          <a:bodyPr>
            <a:spAutoFit/>
          </a:bodyPr>
          <a:lstStyle/>
          <a:p>
            <a:r>
              <a:rPr lang="en-US" sz="1800" dirty="0">
                <a:latin typeface="Book Antiqua" pitchFamily="18" charset="0"/>
                <a:cs typeface="Arial" charset="0"/>
              </a:rPr>
              <a:t>Established a Point of View</a:t>
            </a:r>
          </a:p>
        </p:txBody>
      </p:sp>
      <p:sp>
        <p:nvSpPr>
          <p:cNvPr id="149510" name="TextBox 5"/>
          <p:cNvSpPr txBox="1">
            <a:spLocks noChangeArrowheads="1"/>
          </p:cNvSpPr>
          <p:nvPr/>
        </p:nvSpPr>
        <p:spPr bwMode="auto">
          <a:xfrm>
            <a:off x="4572000" y="4191000"/>
            <a:ext cx="2438400" cy="641350"/>
          </a:xfrm>
          <a:prstGeom prst="rect">
            <a:avLst/>
          </a:prstGeom>
          <a:noFill/>
          <a:ln w="9525">
            <a:noFill/>
            <a:miter lim="800000"/>
            <a:headEnd/>
            <a:tailEnd/>
          </a:ln>
        </p:spPr>
        <p:txBody>
          <a:bodyPr>
            <a:spAutoFit/>
          </a:bodyPr>
          <a:lstStyle/>
          <a:p>
            <a:r>
              <a:rPr lang="en-US" sz="1800" dirty="0">
                <a:latin typeface="Book Antiqua" pitchFamily="18" charset="0"/>
                <a:cs typeface="Arial" charset="0"/>
              </a:rPr>
              <a:t>Included Sensory Detail</a:t>
            </a:r>
          </a:p>
        </p:txBody>
      </p:sp>
      <p:sp>
        <p:nvSpPr>
          <p:cNvPr id="149511" name="TextBox 6"/>
          <p:cNvSpPr txBox="1">
            <a:spLocks noChangeArrowheads="1"/>
          </p:cNvSpPr>
          <p:nvPr/>
        </p:nvSpPr>
        <p:spPr bwMode="auto">
          <a:xfrm>
            <a:off x="4648200" y="5638800"/>
            <a:ext cx="2438400" cy="366713"/>
          </a:xfrm>
          <a:prstGeom prst="rect">
            <a:avLst/>
          </a:prstGeom>
          <a:noFill/>
          <a:ln w="9525">
            <a:noFill/>
            <a:miter lim="800000"/>
            <a:headEnd/>
            <a:tailEnd/>
          </a:ln>
        </p:spPr>
        <p:txBody>
          <a:bodyPr>
            <a:spAutoFit/>
          </a:bodyPr>
          <a:lstStyle/>
          <a:p>
            <a:r>
              <a:rPr lang="en-US" sz="1800" dirty="0">
                <a:latin typeface="Book Antiqua" pitchFamily="18" charset="0"/>
                <a:cs typeface="Arial" charset="0"/>
              </a:rPr>
              <a:t>Developed Characters</a:t>
            </a:r>
          </a:p>
        </p:txBody>
      </p:sp>
      <p:sp>
        <p:nvSpPr>
          <p:cNvPr id="149512" name="Line 8"/>
          <p:cNvSpPr>
            <a:spLocks noChangeShapeType="1"/>
          </p:cNvSpPr>
          <p:nvPr/>
        </p:nvSpPr>
        <p:spPr bwMode="auto">
          <a:xfrm flipH="1">
            <a:off x="3429000" y="4495800"/>
            <a:ext cx="1219200" cy="685800"/>
          </a:xfrm>
          <a:prstGeom prst="line">
            <a:avLst/>
          </a:prstGeom>
          <a:noFill/>
          <a:ln w="9525">
            <a:solidFill>
              <a:schemeClr val="tx1"/>
            </a:solidFill>
            <a:round/>
            <a:headEnd/>
            <a:tailEnd type="triangle" w="med" len="med"/>
          </a:ln>
          <a:effectLst/>
        </p:spPr>
        <p:txBody>
          <a:bodyPr/>
          <a:lstStyle/>
          <a:p>
            <a:endParaRPr lang="en-US" dirty="0"/>
          </a:p>
        </p:txBody>
      </p:sp>
      <p:sp>
        <p:nvSpPr>
          <p:cNvPr id="149513" name="Line 9"/>
          <p:cNvSpPr>
            <a:spLocks noChangeShapeType="1"/>
          </p:cNvSpPr>
          <p:nvPr/>
        </p:nvSpPr>
        <p:spPr bwMode="auto">
          <a:xfrm flipH="1">
            <a:off x="3429000" y="1752600"/>
            <a:ext cx="1219200" cy="685800"/>
          </a:xfrm>
          <a:prstGeom prst="line">
            <a:avLst/>
          </a:prstGeom>
          <a:noFill/>
          <a:ln w="9525">
            <a:solidFill>
              <a:schemeClr val="tx1"/>
            </a:solidFill>
            <a:round/>
            <a:headEnd/>
            <a:tailEnd type="triangle" w="med" len="med"/>
          </a:ln>
          <a:effectLst/>
        </p:spPr>
        <p:txBody>
          <a:bodyPr/>
          <a:lstStyle/>
          <a:p>
            <a:endParaRPr lang="en-US" dirty="0"/>
          </a:p>
        </p:txBody>
      </p:sp>
      <p:sp>
        <p:nvSpPr>
          <p:cNvPr id="149514" name="Line 10"/>
          <p:cNvSpPr>
            <a:spLocks noChangeShapeType="1"/>
          </p:cNvSpPr>
          <p:nvPr/>
        </p:nvSpPr>
        <p:spPr bwMode="auto">
          <a:xfrm flipH="1">
            <a:off x="3429000" y="5791200"/>
            <a:ext cx="1219200" cy="685800"/>
          </a:xfrm>
          <a:prstGeom prst="line">
            <a:avLst/>
          </a:prstGeom>
          <a:noFill/>
          <a:ln w="9525">
            <a:solidFill>
              <a:schemeClr val="tx1"/>
            </a:solidFill>
            <a:round/>
            <a:headEnd/>
            <a:tailEnd type="triangle" w="med" len="med"/>
          </a:ln>
          <a:effectLst/>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9512"/>
                                        </p:tgtEl>
                                        <p:attrNameLst>
                                          <p:attrName>style.visibility</p:attrName>
                                        </p:attrNameLst>
                                      </p:cBhvr>
                                      <p:to>
                                        <p:strVal val="visible"/>
                                      </p:to>
                                    </p:set>
                                    <p:animEffect transition="in" filter="wipe(right)">
                                      <p:cBhvr>
                                        <p:cTn id="7" dur="500"/>
                                        <p:tgtEl>
                                          <p:spTgt spid="1495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9513"/>
                                        </p:tgtEl>
                                        <p:attrNameLst>
                                          <p:attrName>style.visibility</p:attrName>
                                        </p:attrNameLst>
                                      </p:cBhvr>
                                      <p:to>
                                        <p:strVal val="visible"/>
                                      </p:to>
                                    </p:set>
                                    <p:animEffect transition="in" filter="wipe(right)">
                                      <p:cBhvr>
                                        <p:cTn id="12" dur="500"/>
                                        <p:tgtEl>
                                          <p:spTgt spid="1495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9514"/>
                                        </p:tgtEl>
                                        <p:attrNameLst>
                                          <p:attrName>style.visibility</p:attrName>
                                        </p:attrNameLst>
                                      </p:cBhvr>
                                      <p:to>
                                        <p:strVal val="visible"/>
                                      </p:to>
                                    </p:set>
                                    <p:animEffect transition="in" filter="wipe(right)">
                                      <p:cBhvr>
                                        <p:cTn id="17" dur="500"/>
                                        <p:tgtEl>
                                          <p:spTgt spid="149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2" grpId="0" animBg="1"/>
      <p:bldP spid="149513" grpId="0" animBg="1"/>
      <p:bldP spid="1495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NTMS Pre ALG  Ques 2"/>
          <p:cNvPicPr>
            <a:picLocks noChangeAspect="1" noChangeArrowheads="1"/>
          </p:cNvPicPr>
          <p:nvPr/>
        </p:nvPicPr>
        <p:blipFill>
          <a:blip r:embed="rId3" cstate="print"/>
          <a:srcRect/>
          <a:stretch>
            <a:fillRect/>
          </a:stretch>
        </p:blipFill>
        <p:spPr bwMode="auto">
          <a:xfrm>
            <a:off x="152400" y="152400"/>
            <a:ext cx="8623300" cy="2386013"/>
          </a:xfrm>
          <a:prstGeom prst="rect">
            <a:avLst/>
          </a:prstGeom>
          <a:noFill/>
          <a:ln w="9525">
            <a:noFill/>
            <a:miter lim="800000"/>
            <a:headEnd/>
            <a:tailEnd/>
          </a:ln>
        </p:spPr>
      </p:pic>
      <p:pic>
        <p:nvPicPr>
          <p:cNvPr id="59395" name="Picture 5" descr="Pre ALG"/>
          <p:cNvPicPr>
            <a:picLocks noChangeAspect="1" noChangeArrowheads="1"/>
          </p:cNvPicPr>
          <p:nvPr/>
        </p:nvPicPr>
        <p:blipFill>
          <a:blip r:embed="rId4" cstate="print"/>
          <a:srcRect/>
          <a:stretch>
            <a:fillRect/>
          </a:stretch>
        </p:blipFill>
        <p:spPr bwMode="auto">
          <a:xfrm>
            <a:off x="0" y="2590800"/>
            <a:ext cx="9448800" cy="4144963"/>
          </a:xfrm>
          <a:prstGeom prst="rect">
            <a:avLst/>
          </a:prstGeom>
          <a:noFill/>
          <a:ln w="9525">
            <a:solidFill>
              <a:schemeClr val="tx1"/>
            </a:solidFill>
            <a:miter lim="800000"/>
            <a:headEnd/>
            <a:tailEnd/>
          </a:ln>
        </p:spPr>
      </p:pic>
      <p:sp>
        <p:nvSpPr>
          <p:cNvPr id="2054" name="Line 6"/>
          <p:cNvSpPr>
            <a:spLocks noChangeShapeType="1"/>
          </p:cNvSpPr>
          <p:nvPr/>
        </p:nvSpPr>
        <p:spPr bwMode="auto">
          <a:xfrm>
            <a:off x="1066800" y="3810000"/>
            <a:ext cx="2819400" cy="0"/>
          </a:xfrm>
          <a:prstGeom prst="line">
            <a:avLst/>
          </a:prstGeom>
          <a:noFill/>
          <a:ln w="19050">
            <a:solidFill>
              <a:schemeClr val="tx1"/>
            </a:solidFill>
            <a:round/>
            <a:headEnd type="stealth" w="med" len="med"/>
            <a:tailEnd/>
          </a:ln>
        </p:spPr>
        <p:txBody>
          <a:bodyPr/>
          <a:lstStyle/>
          <a:p>
            <a:endParaRPr lang="en-US" dirty="0"/>
          </a:p>
        </p:txBody>
      </p:sp>
      <p:sp>
        <p:nvSpPr>
          <p:cNvPr id="2055" name="Text Box 7"/>
          <p:cNvSpPr txBox="1">
            <a:spLocks noChangeArrowheads="1"/>
          </p:cNvSpPr>
          <p:nvPr/>
        </p:nvSpPr>
        <p:spPr bwMode="auto">
          <a:xfrm>
            <a:off x="3886200" y="3581400"/>
            <a:ext cx="1828800" cy="379413"/>
          </a:xfrm>
          <a:prstGeom prst="rect">
            <a:avLst/>
          </a:prstGeom>
          <a:noFill/>
          <a:ln w="12700">
            <a:solidFill>
              <a:schemeClr val="tx1"/>
            </a:solidFill>
            <a:miter lim="800000"/>
            <a:headEnd/>
            <a:tailEnd/>
          </a:ln>
        </p:spPr>
        <p:txBody>
          <a:bodyPr>
            <a:spAutoFit/>
          </a:bodyPr>
          <a:lstStyle/>
          <a:p>
            <a:pPr>
              <a:spcBef>
                <a:spcPct val="50000"/>
              </a:spcBef>
            </a:pPr>
            <a:r>
              <a:rPr lang="en-US" dirty="0"/>
              <a:t>Correct Answer</a:t>
            </a:r>
          </a:p>
        </p:txBody>
      </p:sp>
      <p:sp>
        <p:nvSpPr>
          <p:cNvPr id="2057" name="Line 9"/>
          <p:cNvSpPr>
            <a:spLocks noChangeShapeType="1"/>
          </p:cNvSpPr>
          <p:nvPr/>
        </p:nvSpPr>
        <p:spPr bwMode="auto">
          <a:xfrm flipH="1" flipV="1">
            <a:off x="1066800" y="4114800"/>
            <a:ext cx="2743200" cy="457200"/>
          </a:xfrm>
          <a:prstGeom prst="line">
            <a:avLst/>
          </a:prstGeom>
          <a:noFill/>
          <a:ln w="19050">
            <a:solidFill>
              <a:schemeClr val="tx1"/>
            </a:solidFill>
            <a:round/>
            <a:headEnd/>
            <a:tailEnd type="triangle" w="med" len="med"/>
          </a:ln>
        </p:spPr>
        <p:txBody>
          <a:bodyPr/>
          <a:lstStyle/>
          <a:p>
            <a:endParaRPr lang="en-US" dirty="0"/>
          </a:p>
        </p:txBody>
      </p:sp>
      <p:sp>
        <p:nvSpPr>
          <p:cNvPr id="2058" name="Text Box 10"/>
          <p:cNvSpPr txBox="1">
            <a:spLocks noChangeArrowheads="1"/>
          </p:cNvSpPr>
          <p:nvPr/>
        </p:nvSpPr>
        <p:spPr bwMode="auto">
          <a:xfrm>
            <a:off x="3810000" y="4343400"/>
            <a:ext cx="3200400" cy="379413"/>
          </a:xfrm>
          <a:prstGeom prst="rect">
            <a:avLst/>
          </a:prstGeom>
          <a:noFill/>
          <a:ln w="12700">
            <a:solidFill>
              <a:schemeClr val="tx1"/>
            </a:solidFill>
            <a:miter lim="800000"/>
            <a:headEnd/>
            <a:tailEnd/>
          </a:ln>
        </p:spPr>
        <p:txBody>
          <a:bodyPr>
            <a:spAutoFit/>
          </a:bodyPr>
          <a:lstStyle/>
          <a:p>
            <a:pPr>
              <a:spcBef>
                <a:spcPct val="50000"/>
              </a:spcBef>
            </a:pPr>
            <a:r>
              <a:rPr lang="en-US" dirty="0"/>
              <a:t>33 Students selected 67.5%</a:t>
            </a:r>
          </a:p>
        </p:txBody>
      </p:sp>
      <p:sp>
        <p:nvSpPr>
          <p:cNvPr id="2059" name="Oval 11"/>
          <p:cNvSpPr>
            <a:spLocks noChangeArrowheads="1"/>
          </p:cNvSpPr>
          <p:nvPr/>
        </p:nvSpPr>
        <p:spPr bwMode="auto">
          <a:xfrm>
            <a:off x="304800" y="1981200"/>
            <a:ext cx="2971800" cy="304800"/>
          </a:xfrm>
          <a:prstGeom prst="ellipse">
            <a:avLst/>
          </a:prstGeom>
          <a:noFill/>
          <a:ln w="15875">
            <a:solidFill>
              <a:schemeClr val="tx1"/>
            </a:solidFill>
            <a:round/>
            <a:headEnd/>
            <a:tailEnd/>
          </a:ln>
        </p:spPr>
        <p:txBody>
          <a:bodyPr wrap="none" anchor="ctr"/>
          <a:lstStyle/>
          <a:p>
            <a:endParaRPr lang="en-US" dirty="0"/>
          </a:p>
        </p:txBody>
      </p:sp>
      <p:sp>
        <p:nvSpPr>
          <p:cNvPr id="10" name="Oval 9"/>
          <p:cNvSpPr/>
          <p:nvPr/>
        </p:nvSpPr>
        <p:spPr>
          <a:xfrm>
            <a:off x="1612900" y="2997200"/>
            <a:ext cx="762000" cy="304800"/>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2247900" y="152400"/>
            <a:ext cx="5334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p:cTn id="7" dur="500" fill="hold"/>
                                        <p:tgtEl>
                                          <p:spTgt spid="2059"/>
                                        </p:tgtEl>
                                        <p:attrNameLst>
                                          <p:attrName>ppt_w</p:attrName>
                                        </p:attrNameLst>
                                      </p:cBhvr>
                                      <p:tavLst>
                                        <p:tav tm="0">
                                          <p:val>
                                            <p:fltVal val="0"/>
                                          </p:val>
                                        </p:tav>
                                        <p:tav tm="100000">
                                          <p:val>
                                            <p:strVal val="#ppt_w"/>
                                          </p:val>
                                        </p:tav>
                                      </p:tavLst>
                                    </p:anim>
                                    <p:anim calcmode="lin" valueType="num">
                                      <p:cBhvr>
                                        <p:cTn id="8" dur="500" fill="hold"/>
                                        <p:tgtEl>
                                          <p:spTgt spid="205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dissolve">
                                      <p:cBhvr>
                                        <p:cTn id="13" dur="500"/>
                                        <p:tgtEl>
                                          <p:spTgt spid="205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wipe(right)">
                                      <p:cBhvr>
                                        <p:cTn id="16" dur="500"/>
                                        <p:tgtEl>
                                          <p:spTgt spid="205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dissolve">
                                      <p:cBhvr>
                                        <p:cTn id="21" dur="500"/>
                                        <p:tgtEl>
                                          <p:spTgt spid="2058"/>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2057"/>
                                        </p:tgtEl>
                                        <p:attrNameLst>
                                          <p:attrName>style.visibility</p:attrName>
                                        </p:attrNameLst>
                                      </p:cBhvr>
                                      <p:to>
                                        <p:strVal val="visible"/>
                                      </p:to>
                                    </p:set>
                                    <p:animEffect transition="in" filter="wipe(right)">
                                      <p:cBhvr>
                                        <p:cTn id="25" dur="500"/>
                                        <p:tgtEl>
                                          <p:spTgt spid="2057"/>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animBg="1"/>
      <p:bldP spid="2057" grpId="0" animBg="1"/>
      <p:bldP spid="2058" grpId="0" animBg="1"/>
      <p:bldP spid="205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2"/>
          <p:cNvSpPr txBox="1">
            <a:spLocks noChangeArrowheads="1"/>
          </p:cNvSpPr>
          <p:nvPr/>
        </p:nvSpPr>
        <p:spPr bwMode="auto">
          <a:xfrm>
            <a:off x="152400" y="160338"/>
            <a:ext cx="8839200" cy="830262"/>
          </a:xfrm>
          <a:prstGeom prst="rect">
            <a:avLst/>
          </a:prstGeom>
          <a:noFill/>
          <a:ln w="31750" cmpd="thinThick">
            <a:solidFill>
              <a:schemeClr val="tx1"/>
            </a:solidFill>
            <a:miter lim="800000"/>
            <a:headEnd/>
            <a:tailEnd/>
          </a:ln>
        </p:spPr>
        <p:txBody>
          <a:bodyPr>
            <a:spAutoFit/>
          </a:bodyPr>
          <a:lstStyle/>
          <a:p>
            <a:pPr algn="ctr"/>
            <a:r>
              <a:rPr lang="en-US" sz="4800" dirty="0"/>
              <a:t>Data Driven Interventions</a:t>
            </a:r>
          </a:p>
        </p:txBody>
      </p:sp>
      <p:pic>
        <p:nvPicPr>
          <p:cNvPr id="123906" name="Picture 2"/>
          <p:cNvPicPr>
            <a:picLocks noChangeAspect="1" noChangeArrowheads="1"/>
          </p:cNvPicPr>
          <p:nvPr/>
        </p:nvPicPr>
        <p:blipFill>
          <a:blip r:embed="rId3" cstate="print"/>
          <a:srcRect/>
          <a:stretch>
            <a:fillRect/>
          </a:stretch>
        </p:blipFill>
        <p:spPr bwMode="auto">
          <a:xfrm>
            <a:off x="0" y="990600"/>
            <a:ext cx="9144000" cy="57796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cstate="print"/>
          <a:srcRect/>
          <a:stretch>
            <a:fillRect/>
          </a:stretch>
        </p:blipFill>
        <p:spPr bwMode="auto">
          <a:xfrm>
            <a:off x="0" y="609600"/>
            <a:ext cx="9164476" cy="6082410"/>
          </a:xfrm>
          <a:prstGeom prst="rect">
            <a:avLst/>
          </a:prstGeom>
          <a:noFill/>
          <a:ln w="9525">
            <a:noFill/>
            <a:miter lim="800000"/>
            <a:headEnd/>
            <a:tailEnd/>
          </a:ln>
        </p:spPr>
      </p:pic>
      <p:sp>
        <p:nvSpPr>
          <p:cNvPr id="4" name="TextBox 2"/>
          <p:cNvSpPr txBox="1">
            <a:spLocks noChangeArrowheads="1"/>
          </p:cNvSpPr>
          <p:nvPr/>
        </p:nvSpPr>
        <p:spPr bwMode="auto">
          <a:xfrm>
            <a:off x="0" y="0"/>
            <a:ext cx="8839200" cy="830262"/>
          </a:xfrm>
          <a:prstGeom prst="rect">
            <a:avLst/>
          </a:prstGeom>
          <a:noFill/>
          <a:ln w="31750" cmpd="thinThick">
            <a:solidFill>
              <a:schemeClr val="tx1"/>
            </a:solidFill>
            <a:miter lim="800000"/>
            <a:headEnd/>
            <a:tailEnd/>
          </a:ln>
        </p:spPr>
        <p:txBody>
          <a:bodyPr>
            <a:spAutoFit/>
          </a:bodyPr>
          <a:lstStyle/>
          <a:p>
            <a:pPr algn="ctr"/>
            <a:r>
              <a:rPr lang="en-US" sz="4800" dirty="0"/>
              <a:t>Data Driven Interventions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2"/>
          <p:cNvSpPr txBox="1">
            <a:spLocks noChangeArrowheads="1"/>
          </p:cNvSpPr>
          <p:nvPr/>
        </p:nvSpPr>
        <p:spPr bwMode="auto">
          <a:xfrm>
            <a:off x="152400" y="160338"/>
            <a:ext cx="8839200" cy="830262"/>
          </a:xfrm>
          <a:prstGeom prst="rect">
            <a:avLst/>
          </a:prstGeom>
          <a:noFill/>
          <a:ln w="31750" cmpd="thinThick">
            <a:solidFill>
              <a:schemeClr val="tx1"/>
            </a:solidFill>
            <a:miter lim="800000"/>
            <a:headEnd/>
            <a:tailEnd/>
          </a:ln>
        </p:spPr>
        <p:txBody>
          <a:bodyPr>
            <a:spAutoFit/>
          </a:bodyPr>
          <a:lstStyle/>
          <a:p>
            <a:pPr algn="ctr"/>
            <a:r>
              <a:rPr lang="en-US" sz="4800" dirty="0"/>
              <a:t>Data Driven Interventions</a:t>
            </a:r>
          </a:p>
        </p:txBody>
      </p:sp>
      <p:pic>
        <p:nvPicPr>
          <p:cNvPr id="124930" name="Picture 2"/>
          <p:cNvPicPr>
            <a:picLocks noChangeAspect="1" noChangeArrowheads="1"/>
          </p:cNvPicPr>
          <p:nvPr/>
        </p:nvPicPr>
        <p:blipFill>
          <a:blip r:embed="rId3" cstate="print"/>
          <a:srcRect/>
          <a:stretch>
            <a:fillRect/>
          </a:stretch>
        </p:blipFill>
        <p:spPr bwMode="auto">
          <a:xfrm>
            <a:off x="0" y="1056010"/>
            <a:ext cx="8534400" cy="5801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2819400" y="0"/>
            <a:ext cx="4114800" cy="609600"/>
          </a:xfrm>
        </p:spPr>
        <p:txBody>
          <a:bodyPr/>
          <a:lstStyle/>
          <a:p>
            <a:r>
              <a:rPr lang="en-US" sz="3600" dirty="0" smtClean="0"/>
              <a:t>Quality Assessment</a:t>
            </a:r>
          </a:p>
        </p:txBody>
      </p:sp>
      <p:sp>
        <p:nvSpPr>
          <p:cNvPr id="11267" name="Oval 5"/>
          <p:cNvSpPr>
            <a:spLocks noChangeArrowheads="1"/>
          </p:cNvSpPr>
          <p:nvPr/>
        </p:nvSpPr>
        <p:spPr bwMode="auto">
          <a:xfrm>
            <a:off x="533400" y="685800"/>
            <a:ext cx="3352800" cy="1600200"/>
          </a:xfrm>
          <a:prstGeom prst="ellipse">
            <a:avLst/>
          </a:prstGeom>
          <a:noFill/>
          <a:ln w="9525">
            <a:solidFill>
              <a:schemeClr val="tx1"/>
            </a:solidFill>
            <a:round/>
            <a:headEnd/>
            <a:tailEnd/>
          </a:ln>
        </p:spPr>
        <p:txBody>
          <a:bodyPr wrap="none" anchor="ctr"/>
          <a:lstStyle/>
          <a:p>
            <a:endParaRPr lang="en-US" sz="2400" dirty="0"/>
          </a:p>
        </p:txBody>
      </p:sp>
      <p:sp>
        <p:nvSpPr>
          <p:cNvPr id="11268" name="Text Box 7"/>
          <p:cNvSpPr txBox="1">
            <a:spLocks noChangeArrowheads="1"/>
          </p:cNvSpPr>
          <p:nvPr/>
        </p:nvSpPr>
        <p:spPr bwMode="auto">
          <a:xfrm>
            <a:off x="685800" y="762000"/>
            <a:ext cx="3048000" cy="1828800"/>
          </a:xfrm>
          <a:prstGeom prst="rect">
            <a:avLst/>
          </a:prstGeom>
          <a:noFill/>
          <a:ln w="9525">
            <a:noFill/>
            <a:miter lim="800000"/>
            <a:headEnd/>
            <a:tailEnd/>
          </a:ln>
        </p:spPr>
        <p:txBody>
          <a:bodyPr>
            <a:spAutoFit/>
          </a:bodyPr>
          <a:lstStyle/>
          <a:p>
            <a:pPr algn="ctr"/>
            <a:r>
              <a:rPr lang="en-US" sz="2400" b="1" dirty="0"/>
              <a:t>Clear Purposes             </a:t>
            </a:r>
            <a:r>
              <a:rPr lang="en-US" sz="1800" u="sng" dirty="0"/>
              <a:t>Why Assess?</a:t>
            </a:r>
          </a:p>
          <a:p>
            <a:pPr algn="ctr"/>
            <a:r>
              <a:rPr lang="en-US" sz="1800" dirty="0"/>
              <a:t>What’s the purpose?</a:t>
            </a:r>
          </a:p>
          <a:p>
            <a:pPr algn="ctr"/>
            <a:r>
              <a:rPr lang="en-US" sz="1800" dirty="0"/>
              <a:t>Who will use the results?</a:t>
            </a:r>
          </a:p>
          <a:p>
            <a:pPr>
              <a:spcBef>
                <a:spcPct val="50000"/>
              </a:spcBef>
            </a:pPr>
            <a:endParaRPr lang="en-US" sz="2400" dirty="0"/>
          </a:p>
        </p:txBody>
      </p:sp>
      <p:sp>
        <p:nvSpPr>
          <p:cNvPr id="11269" name="Oval 8"/>
          <p:cNvSpPr>
            <a:spLocks noChangeArrowheads="1"/>
          </p:cNvSpPr>
          <p:nvPr/>
        </p:nvSpPr>
        <p:spPr bwMode="auto">
          <a:xfrm>
            <a:off x="5486400" y="685800"/>
            <a:ext cx="3200400" cy="1600200"/>
          </a:xfrm>
          <a:prstGeom prst="ellipse">
            <a:avLst/>
          </a:prstGeom>
          <a:noFill/>
          <a:ln w="9525">
            <a:solidFill>
              <a:schemeClr val="tx1"/>
            </a:solidFill>
            <a:round/>
            <a:headEnd/>
            <a:tailEnd/>
          </a:ln>
        </p:spPr>
        <p:txBody>
          <a:bodyPr wrap="none" anchor="ctr"/>
          <a:lstStyle/>
          <a:p>
            <a:endParaRPr lang="en-US" sz="2400" dirty="0"/>
          </a:p>
        </p:txBody>
      </p:sp>
      <p:sp>
        <p:nvSpPr>
          <p:cNvPr id="11270" name="Text Box 9"/>
          <p:cNvSpPr txBox="1">
            <a:spLocks noChangeArrowheads="1"/>
          </p:cNvSpPr>
          <p:nvPr/>
        </p:nvSpPr>
        <p:spPr bwMode="auto">
          <a:xfrm>
            <a:off x="5486400" y="698500"/>
            <a:ext cx="3276600" cy="1570038"/>
          </a:xfrm>
          <a:prstGeom prst="rect">
            <a:avLst/>
          </a:prstGeom>
          <a:noFill/>
          <a:ln w="9525">
            <a:noFill/>
            <a:miter lim="800000"/>
            <a:headEnd/>
            <a:tailEnd/>
          </a:ln>
        </p:spPr>
        <p:txBody>
          <a:bodyPr>
            <a:spAutoFit/>
          </a:bodyPr>
          <a:lstStyle/>
          <a:p>
            <a:pPr algn="ctr"/>
            <a:r>
              <a:rPr lang="en-US" sz="2400" b="1" dirty="0"/>
              <a:t>Clear Targets</a:t>
            </a:r>
          </a:p>
          <a:p>
            <a:pPr algn="ctr"/>
            <a:r>
              <a:rPr lang="en-US" sz="1800" u="sng" dirty="0"/>
              <a:t>Assess What?</a:t>
            </a:r>
          </a:p>
          <a:p>
            <a:pPr algn="ctr"/>
            <a:r>
              <a:rPr lang="en-US" sz="1800" dirty="0"/>
              <a:t>What are the learning targets?</a:t>
            </a:r>
          </a:p>
          <a:p>
            <a:pPr algn="ctr"/>
            <a:r>
              <a:rPr lang="en-US" sz="1800" dirty="0"/>
              <a:t>Are they clear?</a:t>
            </a:r>
          </a:p>
          <a:p>
            <a:pPr algn="ctr"/>
            <a:r>
              <a:rPr lang="en-US" sz="1800" dirty="0"/>
              <a:t>Aligned to Pacing?</a:t>
            </a:r>
          </a:p>
        </p:txBody>
      </p:sp>
      <p:sp>
        <p:nvSpPr>
          <p:cNvPr id="11271" name="Oval 10"/>
          <p:cNvSpPr>
            <a:spLocks noChangeArrowheads="1"/>
          </p:cNvSpPr>
          <p:nvPr/>
        </p:nvSpPr>
        <p:spPr bwMode="auto">
          <a:xfrm>
            <a:off x="2971800" y="1828800"/>
            <a:ext cx="3352800" cy="1676400"/>
          </a:xfrm>
          <a:prstGeom prst="ellipse">
            <a:avLst/>
          </a:prstGeom>
          <a:noFill/>
          <a:ln w="9525">
            <a:solidFill>
              <a:schemeClr val="tx1"/>
            </a:solidFill>
            <a:round/>
            <a:headEnd/>
            <a:tailEnd/>
          </a:ln>
        </p:spPr>
        <p:txBody>
          <a:bodyPr wrap="none" anchor="ctr"/>
          <a:lstStyle/>
          <a:p>
            <a:endParaRPr lang="en-US" sz="2400" dirty="0"/>
          </a:p>
        </p:txBody>
      </p:sp>
      <p:sp>
        <p:nvSpPr>
          <p:cNvPr id="11272" name="Text Box 11"/>
          <p:cNvSpPr txBox="1">
            <a:spLocks noChangeArrowheads="1"/>
          </p:cNvSpPr>
          <p:nvPr/>
        </p:nvSpPr>
        <p:spPr bwMode="auto">
          <a:xfrm>
            <a:off x="3200400" y="1828800"/>
            <a:ext cx="2971800" cy="1555750"/>
          </a:xfrm>
          <a:prstGeom prst="rect">
            <a:avLst/>
          </a:prstGeom>
          <a:noFill/>
          <a:ln w="9525">
            <a:noFill/>
            <a:miter lim="800000"/>
            <a:headEnd/>
            <a:tailEnd/>
          </a:ln>
        </p:spPr>
        <p:txBody>
          <a:bodyPr>
            <a:spAutoFit/>
          </a:bodyPr>
          <a:lstStyle/>
          <a:p>
            <a:pPr algn="ctr"/>
            <a:r>
              <a:rPr lang="en-US" sz="2400" b="1" dirty="0"/>
              <a:t>Good Design</a:t>
            </a:r>
            <a:endParaRPr lang="en-US" b="1" dirty="0"/>
          </a:p>
          <a:p>
            <a:pPr algn="ctr"/>
            <a:r>
              <a:rPr lang="en-US" sz="1800" u="sng" dirty="0"/>
              <a:t>Assess How?</a:t>
            </a:r>
          </a:p>
          <a:p>
            <a:pPr algn="ctr"/>
            <a:r>
              <a:rPr lang="en-US" sz="1800" dirty="0"/>
              <a:t>What method?</a:t>
            </a:r>
          </a:p>
          <a:p>
            <a:pPr algn="ctr"/>
            <a:r>
              <a:rPr lang="en-US" sz="1800" dirty="0"/>
              <a:t>Sampled how?</a:t>
            </a:r>
          </a:p>
          <a:p>
            <a:pPr algn="ctr"/>
            <a:r>
              <a:rPr lang="en-US" sz="1800" dirty="0"/>
              <a:t>Avoid bias how?</a:t>
            </a:r>
          </a:p>
        </p:txBody>
      </p:sp>
      <p:sp>
        <p:nvSpPr>
          <p:cNvPr id="11273" name="Oval 12"/>
          <p:cNvSpPr>
            <a:spLocks noChangeArrowheads="1"/>
          </p:cNvSpPr>
          <p:nvPr/>
        </p:nvSpPr>
        <p:spPr bwMode="auto">
          <a:xfrm>
            <a:off x="2514600" y="3657600"/>
            <a:ext cx="4419600" cy="1447800"/>
          </a:xfrm>
          <a:prstGeom prst="ellipse">
            <a:avLst/>
          </a:prstGeom>
          <a:noFill/>
          <a:ln w="9525">
            <a:solidFill>
              <a:schemeClr val="tx1"/>
            </a:solidFill>
            <a:round/>
            <a:headEnd/>
            <a:tailEnd/>
          </a:ln>
        </p:spPr>
        <p:txBody>
          <a:bodyPr wrap="none" anchor="ctr"/>
          <a:lstStyle/>
          <a:p>
            <a:endParaRPr lang="en-US" sz="2400" dirty="0"/>
          </a:p>
        </p:txBody>
      </p:sp>
      <p:sp>
        <p:nvSpPr>
          <p:cNvPr id="11274" name="Text Box 13"/>
          <p:cNvSpPr txBox="1">
            <a:spLocks noChangeArrowheads="1"/>
          </p:cNvSpPr>
          <p:nvPr/>
        </p:nvSpPr>
        <p:spPr bwMode="auto">
          <a:xfrm>
            <a:off x="2971800" y="3733800"/>
            <a:ext cx="3810000" cy="1281113"/>
          </a:xfrm>
          <a:prstGeom prst="rect">
            <a:avLst/>
          </a:prstGeom>
          <a:noFill/>
          <a:ln w="9525">
            <a:noFill/>
            <a:miter lim="800000"/>
            <a:headEnd/>
            <a:tailEnd/>
          </a:ln>
        </p:spPr>
        <p:txBody>
          <a:bodyPr>
            <a:spAutoFit/>
          </a:bodyPr>
          <a:lstStyle/>
          <a:p>
            <a:pPr algn="ctr"/>
            <a:r>
              <a:rPr lang="en-US" sz="2400" b="1" dirty="0"/>
              <a:t>Sound Communication</a:t>
            </a:r>
          </a:p>
          <a:p>
            <a:pPr algn="ctr"/>
            <a:r>
              <a:rPr lang="en-US" sz="1800" dirty="0"/>
              <a:t>How to communicate?</a:t>
            </a:r>
          </a:p>
          <a:p>
            <a:pPr algn="ctr"/>
            <a:r>
              <a:rPr lang="en-US" sz="1800" dirty="0"/>
              <a:t>How to manage information?</a:t>
            </a:r>
          </a:p>
          <a:p>
            <a:pPr algn="ctr"/>
            <a:r>
              <a:rPr lang="en-US" sz="1800" dirty="0"/>
              <a:t>How to report data?</a:t>
            </a:r>
          </a:p>
        </p:txBody>
      </p:sp>
      <p:sp>
        <p:nvSpPr>
          <p:cNvPr id="11275" name="Oval 14"/>
          <p:cNvSpPr>
            <a:spLocks noChangeArrowheads="1"/>
          </p:cNvSpPr>
          <p:nvPr/>
        </p:nvSpPr>
        <p:spPr bwMode="auto">
          <a:xfrm>
            <a:off x="228600" y="5029200"/>
            <a:ext cx="4343400" cy="1676400"/>
          </a:xfrm>
          <a:prstGeom prst="ellipse">
            <a:avLst/>
          </a:prstGeom>
          <a:noFill/>
          <a:ln w="9525">
            <a:solidFill>
              <a:schemeClr val="tx1"/>
            </a:solidFill>
            <a:round/>
            <a:headEnd/>
            <a:tailEnd/>
          </a:ln>
        </p:spPr>
        <p:txBody>
          <a:bodyPr wrap="none" anchor="ctr"/>
          <a:lstStyle/>
          <a:p>
            <a:endParaRPr lang="en-US" sz="2400" dirty="0"/>
          </a:p>
        </p:txBody>
      </p:sp>
      <p:sp>
        <p:nvSpPr>
          <p:cNvPr id="11276" name="Oval 15"/>
          <p:cNvSpPr>
            <a:spLocks noChangeArrowheads="1"/>
          </p:cNvSpPr>
          <p:nvPr/>
        </p:nvSpPr>
        <p:spPr bwMode="auto">
          <a:xfrm>
            <a:off x="4648200" y="5029200"/>
            <a:ext cx="4191000" cy="1676400"/>
          </a:xfrm>
          <a:prstGeom prst="ellipse">
            <a:avLst/>
          </a:prstGeom>
          <a:noFill/>
          <a:ln w="9525">
            <a:solidFill>
              <a:schemeClr val="tx1"/>
            </a:solidFill>
            <a:round/>
            <a:headEnd/>
            <a:tailEnd/>
          </a:ln>
        </p:spPr>
        <p:txBody>
          <a:bodyPr wrap="none" anchor="ctr"/>
          <a:lstStyle/>
          <a:p>
            <a:endParaRPr lang="en-US" sz="2400" dirty="0"/>
          </a:p>
        </p:txBody>
      </p:sp>
      <p:sp>
        <p:nvSpPr>
          <p:cNvPr id="11277" name="Text Box 16"/>
          <p:cNvSpPr txBox="1">
            <a:spLocks noChangeArrowheads="1"/>
          </p:cNvSpPr>
          <p:nvPr/>
        </p:nvSpPr>
        <p:spPr bwMode="auto">
          <a:xfrm>
            <a:off x="4800600" y="5257800"/>
            <a:ext cx="41910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11278" name="Text Box 17"/>
          <p:cNvSpPr txBox="1">
            <a:spLocks noChangeArrowheads="1"/>
          </p:cNvSpPr>
          <p:nvPr/>
        </p:nvSpPr>
        <p:spPr bwMode="auto">
          <a:xfrm>
            <a:off x="4572000" y="5149850"/>
            <a:ext cx="4343400" cy="1555750"/>
          </a:xfrm>
          <a:prstGeom prst="rect">
            <a:avLst/>
          </a:prstGeom>
          <a:noFill/>
          <a:ln w="9525">
            <a:noFill/>
            <a:miter lim="800000"/>
            <a:headEnd/>
            <a:tailEnd/>
          </a:ln>
        </p:spPr>
        <p:txBody>
          <a:bodyPr>
            <a:spAutoFit/>
          </a:bodyPr>
          <a:lstStyle/>
          <a:p>
            <a:pPr algn="ctr"/>
            <a:r>
              <a:rPr lang="en-US" sz="2400" b="1" dirty="0"/>
              <a:t>Student Involvement</a:t>
            </a:r>
          </a:p>
          <a:p>
            <a:pPr algn="ctr"/>
            <a:r>
              <a:rPr lang="en-US" sz="1800" dirty="0"/>
              <a:t>Students are users too.</a:t>
            </a:r>
          </a:p>
          <a:p>
            <a:pPr algn="ctr"/>
            <a:r>
              <a:rPr lang="en-US" sz="1800" dirty="0"/>
              <a:t>Students need to understand learning targets.</a:t>
            </a:r>
          </a:p>
          <a:p>
            <a:pPr algn="ctr"/>
            <a:r>
              <a:rPr lang="en-US" sz="1800" dirty="0"/>
              <a:t>Students can track progress and communicate. </a:t>
            </a:r>
          </a:p>
        </p:txBody>
      </p:sp>
      <p:sp>
        <p:nvSpPr>
          <p:cNvPr id="11279" name="Text Box 18"/>
          <p:cNvSpPr txBox="1">
            <a:spLocks noChangeArrowheads="1"/>
          </p:cNvSpPr>
          <p:nvPr/>
        </p:nvSpPr>
        <p:spPr bwMode="auto">
          <a:xfrm>
            <a:off x="0" y="4953000"/>
            <a:ext cx="4724400" cy="1555750"/>
          </a:xfrm>
          <a:prstGeom prst="rect">
            <a:avLst/>
          </a:prstGeom>
          <a:noFill/>
          <a:ln w="9525">
            <a:noFill/>
            <a:miter lim="800000"/>
            <a:headEnd/>
            <a:tailEnd/>
          </a:ln>
        </p:spPr>
        <p:txBody>
          <a:bodyPr>
            <a:spAutoFit/>
          </a:bodyPr>
          <a:lstStyle/>
          <a:p>
            <a:pPr algn="ctr">
              <a:spcBef>
                <a:spcPct val="50000"/>
              </a:spcBef>
            </a:pPr>
            <a:r>
              <a:rPr lang="en-US" sz="2400" b="1" dirty="0"/>
              <a:t>Staff</a:t>
            </a:r>
          </a:p>
          <a:p>
            <a:pPr algn="ctr"/>
            <a:r>
              <a:rPr lang="en-US" sz="1800" dirty="0"/>
              <a:t>How do we use the results?</a:t>
            </a:r>
          </a:p>
          <a:p>
            <a:pPr algn="ctr"/>
            <a:r>
              <a:rPr lang="en-US" sz="1800" dirty="0"/>
              <a:t>What are the specific needs of </a:t>
            </a:r>
            <a:r>
              <a:rPr lang="en-US" sz="1800" dirty="0" smtClean="0"/>
              <a:t>individual</a:t>
            </a:r>
            <a:endParaRPr lang="en-US" sz="1800" dirty="0"/>
          </a:p>
          <a:p>
            <a:pPr algn="ctr"/>
            <a:r>
              <a:rPr lang="en-US" sz="1800" dirty="0"/>
              <a:t> students?</a:t>
            </a:r>
          </a:p>
          <a:p>
            <a:pPr algn="ctr"/>
            <a:r>
              <a:rPr lang="en-US" sz="1800" dirty="0"/>
              <a:t>What additional data do we need?</a:t>
            </a:r>
          </a:p>
        </p:txBody>
      </p:sp>
      <p:sp>
        <p:nvSpPr>
          <p:cNvPr id="11280" name="Rectangle 19"/>
          <p:cNvSpPr>
            <a:spLocks noChangeArrowheads="1"/>
          </p:cNvSpPr>
          <p:nvPr/>
        </p:nvSpPr>
        <p:spPr bwMode="auto">
          <a:xfrm>
            <a:off x="152400" y="609600"/>
            <a:ext cx="8763000" cy="2971800"/>
          </a:xfrm>
          <a:prstGeom prst="rect">
            <a:avLst/>
          </a:prstGeom>
          <a:noFill/>
          <a:ln w="9525">
            <a:solidFill>
              <a:schemeClr val="tx1"/>
            </a:solidFill>
            <a:miter lim="800000"/>
            <a:headEnd/>
            <a:tailEnd/>
          </a:ln>
        </p:spPr>
        <p:txBody>
          <a:bodyPr wrap="none" anchor="ctr"/>
          <a:lstStyle/>
          <a:p>
            <a:endParaRPr lang="en-US" sz="2400" dirty="0"/>
          </a:p>
        </p:txBody>
      </p:sp>
      <p:sp>
        <p:nvSpPr>
          <p:cNvPr id="11281" name="Line 20"/>
          <p:cNvSpPr>
            <a:spLocks noChangeShapeType="1"/>
          </p:cNvSpPr>
          <p:nvPr/>
        </p:nvSpPr>
        <p:spPr bwMode="auto">
          <a:xfrm>
            <a:off x="152400" y="3581400"/>
            <a:ext cx="0" cy="3124200"/>
          </a:xfrm>
          <a:prstGeom prst="line">
            <a:avLst/>
          </a:prstGeom>
          <a:noFill/>
          <a:ln w="9525">
            <a:solidFill>
              <a:schemeClr val="tx1"/>
            </a:solidFill>
            <a:round/>
            <a:headEnd/>
            <a:tailEnd/>
          </a:ln>
        </p:spPr>
        <p:txBody>
          <a:bodyPr/>
          <a:lstStyle/>
          <a:p>
            <a:endParaRPr lang="en-US" dirty="0"/>
          </a:p>
        </p:txBody>
      </p:sp>
      <p:sp>
        <p:nvSpPr>
          <p:cNvPr id="11282" name="Line 21"/>
          <p:cNvSpPr>
            <a:spLocks noChangeShapeType="1"/>
          </p:cNvSpPr>
          <p:nvPr/>
        </p:nvSpPr>
        <p:spPr bwMode="auto">
          <a:xfrm>
            <a:off x="152400" y="6705600"/>
            <a:ext cx="8763000" cy="0"/>
          </a:xfrm>
          <a:prstGeom prst="line">
            <a:avLst/>
          </a:prstGeom>
          <a:noFill/>
          <a:ln w="9525">
            <a:solidFill>
              <a:schemeClr val="tx1"/>
            </a:solidFill>
            <a:round/>
            <a:headEnd/>
            <a:tailEnd/>
          </a:ln>
        </p:spPr>
        <p:txBody>
          <a:bodyPr/>
          <a:lstStyle/>
          <a:p>
            <a:endParaRPr lang="en-US" dirty="0"/>
          </a:p>
        </p:txBody>
      </p:sp>
      <p:sp>
        <p:nvSpPr>
          <p:cNvPr id="11283" name="Line 22"/>
          <p:cNvSpPr>
            <a:spLocks noChangeShapeType="1"/>
          </p:cNvSpPr>
          <p:nvPr/>
        </p:nvSpPr>
        <p:spPr bwMode="auto">
          <a:xfrm>
            <a:off x="8915400" y="3581400"/>
            <a:ext cx="0" cy="3124200"/>
          </a:xfrm>
          <a:prstGeom prst="line">
            <a:avLst/>
          </a:prstGeom>
          <a:noFill/>
          <a:ln w="9525">
            <a:solidFill>
              <a:schemeClr val="tx1"/>
            </a:solidFill>
            <a:round/>
            <a:headEnd/>
            <a:tailEnd/>
          </a:ln>
        </p:spPr>
        <p:txBody>
          <a:bodyPr/>
          <a:lstStyle/>
          <a:p>
            <a:endParaRPr lang="en-US" dirty="0"/>
          </a:p>
        </p:txBody>
      </p:sp>
      <p:sp>
        <p:nvSpPr>
          <p:cNvPr id="11284" name="Line 23"/>
          <p:cNvSpPr>
            <a:spLocks noChangeShapeType="1"/>
          </p:cNvSpPr>
          <p:nvPr/>
        </p:nvSpPr>
        <p:spPr bwMode="auto">
          <a:xfrm>
            <a:off x="2209800" y="2286000"/>
            <a:ext cx="838200" cy="609600"/>
          </a:xfrm>
          <a:prstGeom prst="line">
            <a:avLst/>
          </a:prstGeom>
          <a:noFill/>
          <a:ln w="9525">
            <a:solidFill>
              <a:schemeClr val="tx1"/>
            </a:solidFill>
            <a:round/>
            <a:headEnd/>
            <a:tailEnd type="triangle" w="med" len="med"/>
          </a:ln>
        </p:spPr>
        <p:txBody>
          <a:bodyPr/>
          <a:lstStyle/>
          <a:p>
            <a:endParaRPr lang="en-US" dirty="0"/>
          </a:p>
        </p:txBody>
      </p:sp>
      <p:sp>
        <p:nvSpPr>
          <p:cNvPr id="11285" name="Line 24"/>
          <p:cNvSpPr>
            <a:spLocks noChangeShapeType="1"/>
          </p:cNvSpPr>
          <p:nvPr/>
        </p:nvSpPr>
        <p:spPr bwMode="auto">
          <a:xfrm>
            <a:off x="4648200" y="3505200"/>
            <a:ext cx="0" cy="152400"/>
          </a:xfrm>
          <a:prstGeom prst="line">
            <a:avLst/>
          </a:prstGeom>
          <a:noFill/>
          <a:ln w="9525">
            <a:solidFill>
              <a:schemeClr val="tx1"/>
            </a:solidFill>
            <a:round/>
            <a:headEnd/>
            <a:tailEnd type="triangle" w="med" len="med"/>
          </a:ln>
        </p:spPr>
        <p:txBody>
          <a:bodyPr/>
          <a:lstStyle/>
          <a:p>
            <a:endParaRPr lang="en-US" dirty="0"/>
          </a:p>
        </p:txBody>
      </p:sp>
      <p:sp>
        <p:nvSpPr>
          <p:cNvPr id="11286" name="Line 25"/>
          <p:cNvSpPr>
            <a:spLocks noChangeShapeType="1"/>
          </p:cNvSpPr>
          <p:nvPr/>
        </p:nvSpPr>
        <p:spPr bwMode="auto">
          <a:xfrm flipH="1">
            <a:off x="6305550" y="2286000"/>
            <a:ext cx="914400" cy="533400"/>
          </a:xfrm>
          <a:prstGeom prst="line">
            <a:avLst/>
          </a:prstGeom>
          <a:noFill/>
          <a:ln w="9525">
            <a:solidFill>
              <a:schemeClr val="tx1"/>
            </a:solidFill>
            <a:round/>
            <a:headEnd/>
            <a:tailEnd type="triangle" w="med" len="med"/>
          </a:ln>
        </p:spPr>
        <p:txBody>
          <a:bodyPr/>
          <a:lstStyle/>
          <a:p>
            <a:endParaRPr lang="en-US" dirty="0"/>
          </a:p>
        </p:txBody>
      </p:sp>
      <p:sp>
        <p:nvSpPr>
          <p:cNvPr id="11287" name="Line 26"/>
          <p:cNvSpPr>
            <a:spLocks noChangeShapeType="1"/>
          </p:cNvSpPr>
          <p:nvPr/>
        </p:nvSpPr>
        <p:spPr bwMode="auto">
          <a:xfrm flipH="1">
            <a:off x="1905000" y="4572000"/>
            <a:ext cx="685800" cy="457200"/>
          </a:xfrm>
          <a:prstGeom prst="line">
            <a:avLst/>
          </a:prstGeom>
          <a:noFill/>
          <a:ln w="9525">
            <a:solidFill>
              <a:schemeClr val="tx1"/>
            </a:solidFill>
            <a:round/>
            <a:headEnd/>
            <a:tailEnd type="triangle" w="med" len="med"/>
          </a:ln>
        </p:spPr>
        <p:txBody>
          <a:bodyPr/>
          <a:lstStyle/>
          <a:p>
            <a:endParaRPr lang="en-US" dirty="0"/>
          </a:p>
        </p:txBody>
      </p:sp>
      <p:sp>
        <p:nvSpPr>
          <p:cNvPr id="11288" name="Line 27"/>
          <p:cNvSpPr>
            <a:spLocks noChangeShapeType="1"/>
          </p:cNvSpPr>
          <p:nvPr/>
        </p:nvSpPr>
        <p:spPr bwMode="auto">
          <a:xfrm>
            <a:off x="6705600" y="4724400"/>
            <a:ext cx="381000" cy="304800"/>
          </a:xfrm>
          <a:prstGeom prst="line">
            <a:avLst/>
          </a:prstGeom>
          <a:noFill/>
          <a:ln w="9525">
            <a:solidFill>
              <a:schemeClr val="tx1"/>
            </a:solidFill>
            <a:round/>
            <a:headEnd/>
            <a:tailEnd type="triangle" w="med" len="med"/>
          </a:ln>
        </p:spPr>
        <p:txBody>
          <a:bodyPr/>
          <a:lstStyle/>
          <a:p>
            <a:endParaRPr lang="en-US" dirty="0"/>
          </a:p>
        </p:txBody>
      </p:sp>
      <p:sp>
        <p:nvSpPr>
          <p:cNvPr id="11289" name="Line 28"/>
          <p:cNvSpPr>
            <a:spLocks noChangeShapeType="1"/>
          </p:cNvSpPr>
          <p:nvPr/>
        </p:nvSpPr>
        <p:spPr bwMode="auto">
          <a:xfrm>
            <a:off x="4267200" y="5448300"/>
            <a:ext cx="685800" cy="0"/>
          </a:xfrm>
          <a:prstGeom prst="line">
            <a:avLst/>
          </a:prstGeom>
          <a:noFill/>
          <a:ln w="9525">
            <a:solidFill>
              <a:schemeClr val="tx1"/>
            </a:solidFill>
            <a:round/>
            <a:headEnd type="triangle" w="med" len="med"/>
            <a:tailEnd type="triangle" w="med" len="med"/>
          </a:ln>
        </p:spPr>
        <p:txBody>
          <a:bodyPr/>
          <a:lstStyle/>
          <a:p>
            <a:endParaRPr lang="en-US" dirty="0"/>
          </a:p>
        </p:txBody>
      </p:sp>
      <p:sp>
        <p:nvSpPr>
          <p:cNvPr id="11290" name="Text Box 29"/>
          <p:cNvSpPr txBox="1">
            <a:spLocks noChangeArrowheads="1"/>
          </p:cNvSpPr>
          <p:nvPr/>
        </p:nvSpPr>
        <p:spPr bwMode="auto">
          <a:xfrm>
            <a:off x="228600" y="180975"/>
            <a:ext cx="2590800" cy="412750"/>
          </a:xfrm>
          <a:prstGeom prst="rect">
            <a:avLst/>
          </a:prstGeom>
          <a:solidFill>
            <a:srgbClr val="C0C0C0"/>
          </a:solidFill>
          <a:ln w="15875">
            <a:solidFill>
              <a:srgbClr val="000000"/>
            </a:solidFill>
            <a:miter lim="800000"/>
            <a:headEnd/>
            <a:tailEnd/>
          </a:ln>
        </p:spPr>
        <p:txBody>
          <a:bodyPr>
            <a:spAutoFit/>
          </a:bodyPr>
          <a:lstStyle/>
          <a:p>
            <a:pPr algn="ctr">
              <a:spcBef>
                <a:spcPct val="50000"/>
              </a:spcBef>
            </a:pPr>
            <a:r>
              <a:rPr lang="en-US" b="1" dirty="0"/>
              <a:t>Accurate Assessment</a:t>
            </a:r>
          </a:p>
        </p:txBody>
      </p:sp>
      <p:sp>
        <p:nvSpPr>
          <p:cNvPr id="11291" name="Text Box 30"/>
          <p:cNvSpPr txBox="1">
            <a:spLocks noChangeArrowheads="1"/>
          </p:cNvSpPr>
          <p:nvPr/>
        </p:nvSpPr>
        <p:spPr bwMode="auto">
          <a:xfrm>
            <a:off x="6705600" y="3590925"/>
            <a:ext cx="2209800" cy="412750"/>
          </a:xfrm>
          <a:prstGeom prst="rect">
            <a:avLst/>
          </a:prstGeom>
          <a:solidFill>
            <a:srgbClr val="C0C0C0"/>
          </a:solidFill>
          <a:ln w="15875">
            <a:solidFill>
              <a:srgbClr val="000000"/>
            </a:solidFill>
            <a:miter lim="800000"/>
            <a:headEnd/>
            <a:tailEnd/>
          </a:ln>
        </p:spPr>
        <p:txBody>
          <a:bodyPr>
            <a:spAutoFit/>
          </a:bodyPr>
          <a:lstStyle/>
          <a:p>
            <a:pPr algn="ctr">
              <a:spcBef>
                <a:spcPct val="50000"/>
              </a:spcBef>
            </a:pPr>
            <a:r>
              <a:rPr lang="en-US" b="1" dirty="0"/>
              <a:t>Effectively Used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381000" y="1371600"/>
            <a:ext cx="2971800" cy="519113"/>
          </a:xfrm>
          <a:prstGeom prst="rect">
            <a:avLst/>
          </a:prstGeom>
          <a:noFill/>
          <a:ln w="9525">
            <a:noFill/>
            <a:miter lim="800000"/>
            <a:headEnd/>
            <a:tailEnd/>
          </a:ln>
        </p:spPr>
        <p:txBody>
          <a:bodyPr>
            <a:spAutoFit/>
          </a:bodyPr>
          <a:lstStyle/>
          <a:p>
            <a:pPr>
              <a:spcBef>
                <a:spcPct val="50000"/>
              </a:spcBef>
            </a:pPr>
            <a:r>
              <a:rPr lang="en-US" sz="2800" i="1" u="sng" dirty="0">
                <a:latin typeface="Verdana" pitchFamily="34" charset="0"/>
              </a:rPr>
              <a:t>Item Selection</a:t>
            </a:r>
          </a:p>
        </p:txBody>
      </p:sp>
      <p:sp>
        <p:nvSpPr>
          <p:cNvPr id="176132" name="Text Box 4"/>
          <p:cNvSpPr txBox="1">
            <a:spLocks noChangeArrowheads="1"/>
          </p:cNvSpPr>
          <p:nvPr/>
        </p:nvSpPr>
        <p:spPr bwMode="auto">
          <a:xfrm>
            <a:off x="76200" y="2333625"/>
            <a:ext cx="7696200" cy="1552575"/>
          </a:xfrm>
          <a:prstGeom prst="rect">
            <a:avLst/>
          </a:prstGeom>
          <a:noFill/>
          <a:ln w="9525">
            <a:noFill/>
            <a:miter lim="800000"/>
            <a:headEnd/>
            <a:tailEnd/>
          </a:ln>
        </p:spPr>
        <p:txBody>
          <a:bodyPr>
            <a:spAutoFit/>
          </a:bodyPr>
          <a:lstStyle/>
          <a:p>
            <a:pPr marL="457200" indent="-457200">
              <a:spcBef>
                <a:spcPct val="50000"/>
              </a:spcBef>
            </a:pPr>
            <a:r>
              <a:rPr lang="en-US" sz="2400" dirty="0">
                <a:latin typeface="Verdana" pitchFamily="34" charset="0"/>
              </a:rPr>
              <a:t>    If an item aligns to the standard and is at the appropriate difficulty for the grade level, do not reject it because you think it is too hard for your students. </a:t>
            </a:r>
          </a:p>
        </p:txBody>
      </p:sp>
      <p:sp>
        <p:nvSpPr>
          <p:cNvPr id="176133" name="Rectangle 5"/>
          <p:cNvSpPr>
            <a:spLocks noChangeArrowheads="1"/>
          </p:cNvSpPr>
          <p:nvPr/>
        </p:nvSpPr>
        <p:spPr bwMode="auto">
          <a:xfrm>
            <a:off x="457200" y="4391025"/>
            <a:ext cx="8153400" cy="1570038"/>
          </a:xfrm>
          <a:prstGeom prst="rect">
            <a:avLst/>
          </a:prstGeom>
          <a:noFill/>
          <a:ln w="9525">
            <a:noFill/>
            <a:miter lim="800000"/>
            <a:headEnd/>
            <a:tailEnd/>
          </a:ln>
        </p:spPr>
        <p:txBody>
          <a:bodyPr>
            <a:spAutoFit/>
          </a:bodyPr>
          <a:lstStyle/>
          <a:p>
            <a:r>
              <a:rPr lang="en-US" sz="2400" dirty="0">
                <a:latin typeface="Verdana" pitchFamily="34" charset="0"/>
              </a:rPr>
              <a:t>All these items were difficult for many students; however, the items were appropriate for the grade level, and they provided valuable information for </a:t>
            </a:r>
            <a:r>
              <a:rPr lang="en-US" sz="2400" dirty="0" smtClean="0">
                <a:latin typeface="Verdana" pitchFamily="34" charset="0"/>
              </a:rPr>
              <a:t>PLC Team Collaborative Time</a:t>
            </a:r>
            <a:r>
              <a:rPr lang="en-US" sz="2400" dirty="0">
                <a:latin typeface="Verdana" pitchFamily="34" charset="0"/>
              </a:rPr>
              <a:t>.</a:t>
            </a:r>
          </a:p>
        </p:txBody>
      </p:sp>
      <p:pic>
        <p:nvPicPr>
          <p:cNvPr id="46085" name="Picture 6"/>
          <p:cNvPicPr>
            <a:picLocks noChangeAspect="1" noChangeArrowheads="1"/>
          </p:cNvPicPr>
          <p:nvPr/>
        </p:nvPicPr>
        <p:blipFill>
          <a:blip r:embed="rId3" cstate="print"/>
          <a:srcRect/>
          <a:stretch>
            <a:fillRect/>
          </a:stretch>
        </p:blipFill>
        <p:spPr bwMode="auto">
          <a:xfrm>
            <a:off x="228600" y="228600"/>
            <a:ext cx="8686800" cy="676275"/>
          </a:xfrm>
          <a:prstGeom prst="rect">
            <a:avLst/>
          </a:prstGeom>
          <a:noFill/>
          <a:ln w="25400">
            <a:solidFill>
              <a:schemeClr val="tx1"/>
            </a:solid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additive="base">
                                        <p:cTn id="7" dur="500" fill="hold"/>
                                        <p:tgtEl>
                                          <p:spTgt spid="176132"/>
                                        </p:tgtEl>
                                        <p:attrNameLst>
                                          <p:attrName>ppt_x</p:attrName>
                                        </p:attrNameLst>
                                      </p:cBhvr>
                                      <p:tavLst>
                                        <p:tav tm="0">
                                          <p:val>
                                            <p:strVal val="0-#ppt_w/2"/>
                                          </p:val>
                                        </p:tav>
                                        <p:tav tm="100000">
                                          <p:val>
                                            <p:strVal val="#ppt_x"/>
                                          </p:val>
                                        </p:tav>
                                      </p:tavLst>
                                    </p:anim>
                                    <p:anim calcmode="lin" valueType="num">
                                      <p:cBhvr additive="base">
                                        <p:cTn id="8" dur="500" fill="hold"/>
                                        <p:tgtEl>
                                          <p:spTgt spid="176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6133"/>
                                        </p:tgtEl>
                                        <p:attrNameLst>
                                          <p:attrName>style.visibility</p:attrName>
                                        </p:attrNameLst>
                                      </p:cBhvr>
                                      <p:to>
                                        <p:strVal val="visible"/>
                                      </p:to>
                                    </p:set>
                                    <p:anim calcmode="lin" valueType="num">
                                      <p:cBhvr additive="base">
                                        <p:cTn id="13" dur="500" fill="hold"/>
                                        <p:tgtEl>
                                          <p:spTgt spid="176133"/>
                                        </p:tgtEl>
                                        <p:attrNameLst>
                                          <p:attrName>ppt_x</p:attrName>
                                        </p:attrNameLst>
                                      </p:cBhvr>
                                      <p:tavLst>
                                        <p:tav tm="0">
                                          <p:val>
                                            <p:strVal val="0-#ppt_w/2"/>
                                          </p:val>
                                        </p:tav>
                                        <p:tav tm="100000">
                                          <p:val>
                                            <p:strVal val="#ppt_x"/>
                                          </p:val>
                                        </p:tav>
                                      </p:tavLst>
                                    </p:anim>
                                    <p:anim calcmode="lin" valueType="num">
                                      <p:cBhvr additive="base">
                                        <p:cTn id="14" dur="500" fill="hold"/>
                                        <p:tgtEl>
                                          <p:spTgt spid="176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17613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ctrTitle" idx="4294967295"/>
          </p:nvPr>
        </p:nvSpPr>
        <p:spPr>
          <a:xfrm>
            <a:off x="727075" y="228600"/>
            <a:ext cx="7772400" cy="990600"/>
          </a:xfrm>
          <a:ln w="19050">
            <a:solidFill>
              <a:schemeClr val="tx1"/>
            </a:solidFill>
          </a:ln>
        </p:spPr>
        <p:txBody>
          <a:bodyPr/>
          <a:lstStyle/>
          <a:p>
            <a:r>
              <a:rPr lang="en-US" sz="3600" dirty="0" smtClean="0"/>
              <a:t>Selecting High Quality Assessment Items</a:t>
            </a:r>
          </a:p>
        </p:txBody>
      </p:sp>
      <p:sp>
        <p:nvSpPr>
          <p:cNvPr id="3" name="Subtitle 2"/>
          <p:cNvSpPr>
            <a:spLocks noGrp="1"/>
          </p:cNvSpPr>
          <p:nvPr>
            <p:ph type="subTitle" idx="4294967295"/>
          </p:nvPr>
        </p:nvSpPr>
        <p:spPr>
          <a:xfrm>
            <a:off x="228600" y="1295400"/>
            <a:ext cx="8915400" cy="5334000"/>
          </a:xfrm>
        </p:spPr>
        <p:txBody>
          <a:bodyPr/>
          <a:lstStyle/>
          <a:p>
            <a:pPr marL="514350" indent="-514350">
              <a:buFont typeface="Calibri" pitchFamily="34" charset="0"/>
              <a:buAutoNum type="arabicPeriod"/>
            </a:pPr>
            <a:r>
              <a:rPr lang="en-US" dirty="0" smtClean="0"/>
              <a:t>Answer the question:</a:t>
            </a:r>
          </a:p>
          <a:p>
            <a:pPr marL="457200" lvl="1" indent="0">
              <a:buFont typeface="Wingdings" pitchFamily="2" charset="2"/>
              <a:buChar char="Ø"/>
            </a:pPr>
            <a:r>
              <a:rPr lang="en-US" b="1" i="1" dirty="0" smtClean="0"/>
              <a:t>“What must my students be able to do or  </a:t>
            </a:r>
          </a:p>
          <a:p>
            <a:pPr marL="457200" lvl="1" indent="0">
              <a:buFontTx/>
              <a:buNone/>
            </a:pPr>
            <a:r>
              <a:rPr lang="en-US" b="1" i="1" dirty="0" smtClean="0"/>
              <a:t>      demonstrate for me to know they are proficient to    </a:t>
            </a:r>
          </a:p>
          <a:p>
            <a:pPr marL="457200" lvl="1" indent="0">
              <a:buFontTx/>
              <a:buNone/>
            </a:pPr>
            <a:r>
              <a:rPr lang="en-US" b="1" i="1" dirty="0" smtClean="0"/>
              <a:t>      this standard?”</a:t>
            </a:r>
          </a:p>
          <a:p>
            <a:pPr marL="514350" indent="-514350">
              <a:buFont typeface="Calibri" pitchFamily="34" charset="0"/>
              <a:buAutoNum type="arabicPeriod"/>
            </a:pPr>
            <a:r>
              <a:rPr lang="en-US" dirty="0" smtClean="0"/>
              <a:t>What is (are) acceptable assessment formats to              accurately assess this standard? </a:t>
            </a:r>
            <a:r>
              <a:rPr lang="en-US" sz="2400" dirty="0" smtClean="0"/>
              <a:t>MC, OR, Performance, Essay</a:t>
            </a:r>
          </a:p>
          <a:p>
            <a:pPr marL="514350" indent="-514350">
              <a:buFont typeface="Calibri" pitchFamily="34" charset="0"/>
              <a:buAutoNum type="arabicPeriod"/>
            </a:pPr>
            <a:r>
              <a:rPr lang="en-US" dirty="0" smtClean="0"/>
              <a:t>If Selected Response find a stem that matches your answer to question one.</a:t>
            </a:r>
          </a:p>
          <a:p>
            <a:pPr marL="514350" indent="-514350">
              <a:buFontTx/>
              <a:buNone/>
            </a:pPr>
            <a:endParaRPr lang="en-US" dirty="0" smtClean="0"/>
          </a:p>
          <a:p>
            <a:pPr marL="514350" indent="-514350">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09600" y="1447800"/>
            <a:ext cx="7924800" cy="4800600"/>
          </a:xfrm>
        </p:spPr>
        <p:txBody>
          <a:bodyPr/>
          <a:lstStyle/>
          <a:p>
            <a:pPr marL="514350" indent="-514350">
              <a:buFontTx/>
              <a:buNone/>
            </a:pPr>
            <a:endParaRPr lang="en-US" dirty="0" smtClean="0"/>
          </a:p>
          <a:p>
            <a:pPr marL="514350" indent="-514350">
              <a:buFontTx/>
              <a:buNone/>
            </a:pPr>
            <a:endParaRPr lang="en-US" dirty="0" smtClean="0"/>
          </a:p>
          <a:p>
            <a:pPr marL="514350" indent="-514350">
              <a:buFontTx/>
              <a:buNone/>
            </a:pPr>
            <a:endParaRPr lang="en-US" dirty="0" smtClean="0"/>
          </a:p>
          <a:p>
            <a:pPr marL="514350" indent="-514350">
              <a:buFontTx/>
              <a:buNone/>
            </a:pPr>
            <a:endParaRPr lang="en-US" dirty="0" smtClean="0"/>
          </a:p>
          <a:p>
            <a:pPr marL="514350" indent="-514350">
              <a:buFontTx/>
              <a:buNone/>
            </a:pPr>
            <a:r>
              <a:rPr lang="en-US" dirty="0" smtClean="0"/>
              <a:t>5. Look at the alternatives to ensure that the common mistakes and misconceptions you just identified are represented in the alternatives, if not change the alternatives. </a:t>
            </a:r>
          </a:p>
          <a:p>
            <a:pPr marL="514350" indent="-514350">
              <a:buFontTx/>
              <a:buNone/>
            </a:pPr>
            <a:endParaRPr lang="en-US" dirty="0" smtClean="0"/>
          </a:p>
        </p:txBody>
      </p:sp>
      <p:sp>
        <p:nvSpPr>
          <p:cNvPr id="156675" name="Title 1"/>
          <p:cNvSpPr>
            <a:spLocks noGrp="1"/>
          </p:cNvSpPr>
          <p:nvPr>
            <p:ph type="ctrTitle" idx="4294967295"/>
          </p:nvPr>
        </p:nvSpPr>
        <p:spPr>
          <a:xfrm>
            <a:off x="838200" y="152400"/>
            <a:ext cx="7340600" cy="914400"/>
          </a:xfrm>
          <a:ln w="19050">
            <a:solidFill>
              <a:schemeClr val="tx1"/>
            </a:solidFill>
          </a:ln>
        </p:spPr>
        <p:txBody>
          <a:bodyPr/>
          <a:lstStyle/>
          <a:p>
            <a:r>
              <a:rPr lang="en-US" sz="3600" dirty="0" smtClean="0"/>
              <a:t>Selecting High Quality Assessment Items</a:t>
            </a:r>
          </a:p>
        </p:txBody>
      </p:sp>
      <p:sp>
        <p:nvSpPr>
          <p:cNvPr id="5" name="Rectangle 4"/>
          <p:cNvSpPr>
            <a:spLocks noChangeArrowheads="1"/>
          </p:cNvSpPr>
          <p:nvPr/>
        </p:nvSpPr>
        <p:spPr bwMode="auto">
          <a:xfrm>
            <a:off x="685800" y="1219200"/>
            <a:ext cx="7620000" cy="2528888"/>
          </a:xfrm>
          <a:prstGeom prst="rect">
            <a:avLst/>
          </a:prstGeom>
          <a:noFill/>
          <a:ln w="9525">
            <a:noFill/>
            <a:miter lim="800000"/>
            <a:headEnd/>
            <a:tailEnd/>
          </a:ln>
        </p:spPr>
        <p:txBody>
          <a:bodyPr>
            <a:spAutoFit/>
          </a:bodyPr>
          <a:lstStyle/>
          <a:p>
            <a:pPr marL="514350" indent="-514350"/>
            <a:r>
              <a:rPr lang="en-US" sz="3200" dirty="0">
                <a:latin typeface="Calibri" pitchFamily="34" charset="0"/>
              </a:rPr>
              <a:t>4. Before examining the alternatives ask yourself</a:t>
            </a:r>
            <a:r>
              <a:rPr lang="en-US" sz="3200" b="1" i="1" dirty="0">
                <a:latin typeface="Calibri" pitchFamily="34" charset="0"/>
              </a:rPr>
              <a:t>:  “What are the common mistakes my students make or misconceptions my students have regarding this standard?”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ext Box 4"/>
          <p:cNvSpPr txBox="1">
            <a:spLocks noChangeArrowheads="1"/>
          </p:cNvSpPr>
          <p:nvPr/>
        </p:nvSpPr>
        <p:spPr bwMode="auto">
          <a:xfrm>
            <a:off x="2209800" y="3460750"/>
            <a:ext cx="5181600" cy="1187450"/>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400" dirty="0">
                <a:latin typeface="Verdana" pitchFamily="34" charset="0"/>
              </a:rPr>
              <a:t>Teachers working together to plan is highly correlated to increased student achievement.  </a:t>
            </a:r>
          </a:p>
        </p:txBody>
      </p:sp>
      <p:pic>
        <p:nvPicPr>
          <p:cNvPr id="48131" name="Picture 5" descr="dd02005_"/>
          <p:cNvPicPr>
            <a:picLocks noChangeAspect="1" noChangeArrowheads="1"/>
          </p:cNvPicPr>
          <p:nvPr/>
        </p:nvPicPr>
        <p:blipFill>
          <a:blip r:embed="rId3" cstate="print"/>
          <a:srcRect/>
          <a:stretch>
            <a:fillRect/>
          </a:stretch>
        </p:blipFill>
        <p:spPr bwMode="auto">
          <a:xfrm>
            <a:off x="457200" y="3581400"/>
            <a:ext cx="1490663" cy="2057400"/>
          </a:xfrm>
          <a:prstGeom prst="rect">
            <a:avLst/>
          </a:prstGeom>
          <a:noFill/>
          <a:ln w="9525">
            <a:noFill/>
            <a:miter lim="800000"/>
            <a:headEnd/>
            <a:tailEnd/>
          </a:ln>
        </p:spPr>
      </p:pic>
      <p:sp>
        <p:nvSpPr>
          <p:cNvPr id="95238" name="Text Box 6"/>
          <p:cNvSpPr txBox="1">
            <a:spLocks noChangeArrowheads="1"/>
          </p:cNvSpPr>
          <p:nvPr/>
        </p:nvSpPr>
        <p:spPr bwMode="auto">
          <a:xfrm>
            <a:off x="2209800" y="5105400"/>
            <a:ext cx="6248400" cy="1187450"/>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400" dirty="0">
                <a:latin typeface="Verdana" pitchFamily="34" charset="0"/>
              </a:rPr>
              <a:t>The cycle of assessment, analysis, and action leads to </a:t>
            </a:r>
            <a:r>
              <a:rPr lang="en-US" sz="2400" i="1" u="sng" dirty="0">
                <a:latin typeface="Verdana" pitchFamily="34" charset="0"/>
              </a:rPr>
              <a:t>long-term, lasting</a:t>
            </a:r>
            <a:r>
              <a:rPr lang="en-US" sz="2400" dirty="0">
                <a:latin typeface="Verdana" pitchFamily="34" charset="0"/>
              </a:rPr>
              <a:t> improvement.</a:t>
            </a:r>
            <a:endParaRPr lang="en-US" sz="2400" dirty="0"/>
          </a:p>
        </p:txBody>
      </p:sp>
      <p:sp>
        <p:nvSpPr>
          <p:cNvPr id="48133" name="Text Box 7"/>
          <p:cNvSpPr txBox="1">
            <a:spLocks noChangeArrowheads="1"/>
          </p:cNvSpPr>
          <p:nvPr/>
        </p:nvSpPr>
        <p:spPr bwMode="auto">
          <a:xfrm>
            <a:off x="152400" y="1668463"/>
            <a:ext cx="8763000" cy="1187450"/>
          </a:xfrm>
          <a:prstGeom prst="rect">
            <a:avLst/>
          </a:prstGeom>
          <a:noFill/>
          <a:ln w="9525">
            <a:noFill/>
            <a:miter lim="800000"/>
            <a:headEnd/>
            <a:tailEnd/>
          </a:ln>
        </p:spPr>
        <p:txBody>
          <a:bodyPr>
            <a:spAutoFit/>
          </a:bodyPr>
          <a:lstStyle/>
          <a:p>
            <a:r>
              <a:rPr lang="en-US" sz="2400" dirty="0">
                <a:latin typeface="Verdana" pitchFamily="34" charset="0"/>
              </a:rPr>
              <a:t>Aligning curriculum and instruction to essential standards, pacing benchmarks, and interim assessment are the infrastructure for improvement.</a:t>
            </a:r>
          </a:p>
        </p:txBody>
      </p:sp>
      <p:pic>
        <p:nvPicPr>
          <p:cNvPr id="48134" name="Picture 8"/>
          <p:cNvPicPr>
            <a:picLocks noChangeAspect="1" noChangeArrowheads="1"/>
          </p:cNvPicPr>
          <p:nvPr/>
        </p:nvPicPr>
        <p:blipFill>
          <a:blip r:embed="rId4" cstate="print"/>
          <a:srcRect/>
          <a:stretch>
            <a:fillRect/>
          </a:stretch>
        </p:blipFill>
        <p:spPr bwMode="auto">
          <a:xfrm>
            <a:off x="228600" y="228600"/>
            <a:ext cx="8686800" cy="676275"/>
          </a:xfrm>
          <a:prstGeom prst="rect">
            <a:avLst/>
          </a:prstGeom>
          <a:noFill/>
          <a:ln w="25400">
            <a:solidFill>
              <a:schemeClr val="tx1"/>
            </a:solid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checkerboard(across)">
                                      <p:cBhvr>
                                        <p:cTn id="7" dur="500"/>
                                        <p:tgtEl>
                                          <p:spTgt spid="9523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5238"/>
                                        </p:tgtEl>
                                        <p:attrNameLst>
                                          <p:attrName>style.visibility</p:attrName>
                                        </p:attrNameLst>
                                      </p:cBhvr>
                                      <p:to>
                                        <p:strVal val="visible"/>
                                      </p:to>
                                    </p:set>
                                    <p:animEffect transition="in" filter="checkerboard(across)">
                                      <p:cBhvr>
                                        <p:cTn id="12" dur="500"/>
                                        <p:tgtEl>
                                          <p:spTgt spid="9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990600" y="3621088"/>
            <a:ext cx="7239000" cy="498475"/>
          </a:xfrm>
          <a:prstGeom prst="rect">
            <a:avLst/>
          </a:prstGeom>
          <a:noFill/>
          <a:ln w="9525">
            <a:noFill/>
            <a:miter lim="800000"/>
            <a:headEnd/>
            <a:tailEnd/>
          </a:ln>
        </p:spPr>
        <p:txBody>
          <a:bodyPr>
            <a:spAutoFit/>
          </a:bodyPr>
          <a:lstStyle/>
          <a:p>
            <a:pPr>
              <a:lnSpc>
                <a:spcPct val="110000"/>
              </a:lnSpc>
              <a:spcBef>
                <a:spcPct val="20000"/>
              </a:spcBef>
              <a:buClr>
                <a:schemeClr val="tx1"/>
              </a:buClr>
              <a:buSzPct val="140000"/>
              <a:buFont typeface="Wingdings" pitchFamily="2" charset="2"/>
              <a:buChar char="Ø"/>
            </a:pPr>
            <a:r>
              <a:rPr lang="en-US" sz="2400" dirty="0">
                <a:latin typeface="Arial" charset="0"/>
                <a:cs typeface="Arial" charset="0"/>
              </a:rPr>
              <a:t> Guide instruction.</a:t>
            </a:r>
            <a:endParaRPr lang="en-US" sz="2400" dirty="0"/>
          </a:p>
        </p:txBody>
      </p:sp>
      <p:sp>
        <p:nvSpPr>
          <p:cNvPr id="49155" name="Text Box 3"/>
          <p:cNvSpPr txBox="1">
            <a:spLocks noChangeArrowheads="1"/>
          </p:cNvSpPr>
          <p:nvPr/>
        </p:nvSpPr>
        <p:spPr bwMode="auto">
          <a:xfrm>
            <a:off x="609600" y="1800225"/>
            <a:ext cx="8001000" cy="1552575"/>
          </a:xfrm>
          <a:prstGeom prst="rect">
            <a:avLst/>
          </a:prstGeom>
          <a:noFill/>
          <a:ln w="9525">
            <a:noFill/>
            <a:miter lim="800000"/>
            <a:headEnd/>
            <a:tailEnd/>
          </a:ln>
        </p:spPr>
        <p:txBody>
          <a:bodyPr>
            <a:spAutoFit/>
          </a:bodyPr>
          <a:lstStyle/>
          <a:p>
            <a:pPr>
              <a:spcBef>
                <a:spcPct val="50000"/>
              </a:spcBef>
            </a:pPr>
            <a:r>
              <a:rPr lang="en-US" sz="2400" dirty="0">
                <a:latin typeface="Arial" charset="0"/>
              </a:rPr>
              <a:t>The interim assessments are for </a:t>
            </a:r>
            <a:r>
              <a:rPr lang="en-US" sz="2400" b="1" i="1" u="sng" dirty="0">
                <a:latin typeface="Arial" charset="0"/>
              </a:rPr>
              <a:t>teachers and students</a:t>
            </a:r>
            <a:r>
              <a:rPr lang="en-US" sz="2400" b="1" i="1" dirty="0">
                <a:latin typeface="Arial" charset="0"/>
              </a:rPr>
              <a:t>.</a:t>
            </a:r>
            <a:r>
              <a:rPr lang="en-US" sz="2400" dirty="0">
                <a:latin typeface="Arial" charset="0"/>
              </a:rPr>
              <a:t> Unless teachers have timely access to the results, the tests are useless. In collaborative planning sessions, teachers review and analyze assessment data to:</a:t>
            </a:r>
          </a:p>
        </p:txBody>
      </p:sp>
      <p:sp>
        <p:nvSpPr>
          <p:cNvPr id="89096" name="Text Box 8"/>
          <p:cNvSpPr txBox="1">
            <a:spLocks noChangeArrowheads="1"/>
          </p:cNvSpPr>
          <p:nvPr/>
        </p:nvSpPr>
        <p:spPr bwMode="auto">
          <a:xfrm>
            <a:off x="990600" y="4383088"/>
            <a:ext cx="7239000" cy="493712"/>
          </a:xfrm>
          <a:prstGeom prst="rect">
            <a:avLst/>
          </a:prstGeom>
          <a:noFill/>
          <a:ln w="9525">
            <a:noFill/>
            <a:miter lim="800000"/>
            <a:headEnd/>
            <a:tailEnd/>
          </a:ln>
        </p:spPr>
        <p:txBody>
          <a:bodyPr>
            <a:spAutoFit/>
          </a:bodyPr>
          <a:lstStyle/>
          <a:p>
            <a:pPr>
              <a:lnSpc>
                <a:spcPct val="110000"/>
              </a:lnSpc>
              <a:spcBef>
                <a:spcPct val="20000"/>
              </a:spcBef>
              <a:buClr>
                <a:schemeClr val="tx1"/>
              </a:buClr>
              <a:buSzPct val="140000"/>
              <a:buFont typeface="Wingdings" pitchFamily="2" charset="2"/>
              <a:buChar char="Ø"/>
            </a:pPr>
            <a:r>
              <a:rPr lang="en-US" sz="2400" dirty="0">
                <a:latin typeface="Arial" charset="0"/>
                <a:cs typeface="Arial" charset="0"/>
              </a:rPr>
              <a:t> </a:t>
            </a:r>
            <a:r>
              <a:rPr lang="en-US" sz="2400" dirty="0">
                <a:latin typeface="Arial" charset="0"/>
              </a:rPr>
              <a:t>Share effective teaching methods and materials.</a:t>
            </a:r>
          </a:p>
        </p:txBody>
      </p:sp>
      <p:sp>
        <p:nvSpPr>
          <p:cNvPr id="89097" name="Text Box 9"/>
          <p:cNvSpPr txBox="1">
            <a:spLocks noChangeArrowheads="1"/>
          </p:cNvSpPr>
          <p:nvPr/>
        </p:nvSpPr>
        <p:spPr bwMode="auto">
          <a:xfrm>
            <a:off x="990600" y="5068888"/>
            <a:ext cx="7239000" cy="493712"/>
          </a:xfrm>
          <a:prstGeom prst="rect">
            <a:avLst/>
          </a:prstGeom>
          <a:noFill/>
          <a:ln w="9525">
            <a:noFill/>
            <a:miter lim="800000"/>
            <a:headEnd/>
            <a:tailEnd/>
          </a:ln>
        </p:spPr>
        <p:txBody>
          <a:bodyPr>
            <a:spAutoFit/>
          </a:bodyPr>
          <a:lstStyle/>
          <a:p>
            <a:pPr>
              <a:lnSpc>
                <a:spcPct val="110000"/>
              </a:lnSpc>
              <a:spcBef>
                <a:spcPct val="20000"/>
              </a:spcBef>
              <a:buClr>
                <a:schemeClr val="tx1"/>
              </a:buClr>
              <a:buSzPct val="140000"/>
              <a:buFont typeface="Wingdings" pitchFamily="2" charset="2"/>
              <a:buChar char="Ø"/>
            </a:pPr>
            <a:r>
              <a:rPr lang="en-US" sz="2400" dirty="0">
                <a:latin typeface="Arial" charset="0"/>
                <a:cs typeface="Arial" charset="0"/>
              </a:rPr>
              <a:t> </a:t>
            </a:r>
            <a:r>
              <a:rPr lang="en-US" sz="2400" dirty="0">
                <a:latin typeface="Arial" charset="0"/>
              </a:rPr>
              <a:t>Plan student interventions.</a:t>
            </a:r>
          </a:p>
        </p:txBody>
      </p:sp>
      <p:sp>
        <p:nvSpPr>
          <p:cNvPr id="89098" name="Text Box 10"/>
          <p:cNvSpPr txBox="1">
            <a:spLocks noChangeArrowheads="1"/>
          </p:cNvSpPr>
          <p:nvPr/>
        </p:nvSpPr>
        <p:spPr bwMode="auto">
          <a:xfrm>
            <a:off x="990600" y="5754688"/>
            <a:ext cx="7239000" cy="493712"/>
          </a:xfrm>
          <a:prstGeom prst="rect">
            <a:avLst/>
          </a:prstGeom>
          <a:noFill/>
          <a:ln w="9525">
            <a:noFill/>
            <a:miter lim="800000"/>
            <a:headEnd/>
            <a:tailEnd/>
          </a:ln>
        </p:spPr>
        <p:txBody>
          <a:bodyPr>
            <a:spAutoFit/>
          </a:bodyPr>
          <a:lstStyle/>
          <a:p>
            <a:pPr>
              <a:lnSpc>
                <a:spcPct val="110000"/>
              </a:lnSpc>
              <a:spcBef>
                <a:spcPct val="20000"/>
              </a:spcBef>
              <a:buClr>
                <a:schemeClr val="tx1"/>
              </a:buClr>
              <a:buSzPct val="140000"/>
              <a:buFont typeface="Wingdings" pitchFamily="2" charset="2"/>
              <a:buChar char="Ø"/>
            </a:pPr>
            <a:r>
              <a:rPr lang="en-US" sz="2400" dirty="0">
                <a:latin typeface="Arial" charset="0"/>
                <a:cs typeface="Arial" charset="0"/>
              </a:rPr>
              <a:t> </a:t>
            </a:r>
            <a:r>
              <a:rPr lang="en-US" sz="2400" dirty="0">
                <a:latin typeface="Arial" charset="0"/>
              </a:rPr>
              <a:t>Identify professional development needs.</a:t>
            </a:r>
          </a:p>
        </p:txBody>
      </p:sp>
      <p:sp>
        <p:nvSpPr>
          <p:cNvPr id="49159" name="Rectangle 11"/>
          <p:cNvSpPr>
            <a:spLocks noChangeArrowheads="1"/>
          </p:cNvSpPr>
          <p:nvPr/>
        </p:nvSpPr>
        <p:spPr bwMode="auto">
          <a:xfrm>
            <a:off x="2133600" y="1143000"/>
            <a:ext cx="4670061" cy="523220"/>
          </a:xfrm>
          <a:prstGeom prst="rect">
            <a:avLst/>
          </a:prstGeom>
          <a:noFill/>
          <a:ln w="19050">
            <a:solidFill>
              <a:schemeClr val="tx1"/>
            </a:solidFill>
            <a:miter lim="800000"/>
            <a:headEnd/>
            <a:tailEnd/>
          </a:ln>
        </p:spPr>
        <p:txBody>
          <a:bodyPr wrap="none">
            <a:spAutoFit/>
          </a:bodyPr>
          <a:lstStyle/>
          <a:p>
            <a:r>
              <a:rPr lang="en-US" sz="2800" b="1" i="1" dirty="0" smtClean="0">
                <a:solidFill>
                  <a:srgbClr val="800000"/>
                </a:solidFill>
              </a:rPr>
              <a:t>PLC Collaborative Team Time</a:t>
            </a:r>
            <a:endParaRPr lang="en-US" sz="2800" b="1" i="1" dirty="0">
              <a:solidFill>
                <a:srgbClr val="800000"/>
              </a:solidFill>
            </a:endParaRPr>
          </a:p>
        </p:txBody>
      </p:sp>
      <p:pic>
        <p:nvPicPr>
          <p:cNvPr id="49160" name="Picture 13"/>
          <p:cNvPicPr>
            <a:picLocks noChangeAspect="1" noChangeArrowheads="1"/>
          </p:cNvPicPr>
          <p:nvPr/>
        </p:nvPicPr>
        <p:blipFill>
          <a:blip r:embed="rId3" cstate="print"/>
          <a:srcRect/>
          <a:stretch>
            <a:fillRect/>
          </a:stretch>
        </p:blipFill>
        <p:spPr bwMode="auto">
          <a:xfrm>
            <a:off x="228600" y="228600"/>
            <a:ext cx="8686800" cy="676275"/>
          </a:xfrm>
          <a:prstGeom prst="rect">
            <a:avLst/>
          </a:prstGeom>
          <a:noFill/>
          <a:ln w="25400">
            <a:solidFill>
              <a:schemeClr val="tx1"/>
            </a:solid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checkerboard(across)">
                                      <p:cBhvr>
                                        <p:cTn id="7" dur="5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9096"/>
                                        </p:tgtEl>
                                        <p:attrNameLst>
                                          <p:attrName>style.visibility</p:attrName>
                                        </p:attrNameLst>
                                      </p:cBhvr>
                                      <p:to>
                                        <p:strVal val="visible"/>
                                      </p:to>
                                    </p:set>
                                    <p:animEffect transition="in" filter="checkerboard(across)">
                                      <p:cBhvr>
                                        <p:cTn id="12" dur="500"/>
                                        <p:tgtEl>
                                          <p:spTgt spid="8909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9097"/>
                                        </p:tgtEl>
                                        <p:attrNameLst>
                                          <p:attrName>style.visibility</p:attrName>
                                        </p:attrNameLst>
                                      </p:cBhvr>
                                      <p:to>
                                        <p:strVal val="visible"/>
                                      </p:to>
                                    </p:set>
                                    <p:animEffect transition="in" filter="checkerboard(across)">
                                      <p:cBhvr>
                                        <p:cTn id="17" dur="500"/>
                                        <p:tgtEl>
                                          <p:spTgt spid="8909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9098"/>
                                        </p:tgtEl>
                                        <p:attrNameLst>
                                          <p:attrName>style.visibility</p:attrName>
                                        </p:attrNameLst>
                                      </p:cBhvr>
                                      <p:to>
                                        <p:strVal val="visible"/>
                                      </p:to>
                                    </p:set>
                                    <p:animEffect transition="in" filter="checkerboard(across)">
                                      <p:cBhvr>
                                        <p:cTn id="22" dur="500"/>
                                        <p:tgtEl>
                                          <p:spTgt spid="8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6" grpId="0"/>
      <p:bldP spid="89097" grpId="0"/>
      <p:bldP spid="8909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228600"/>
            <a:ext cx="8229600" cy="1828800"/>
          </a:xfrm>
          <a:noFill/>
          <a:ln/>
        </p:spPr>
        <p:txBody>
          <a:bodyPr lIns="45720" tIns="0" rIns="45720" bIns="0" anchor="b">
            <a:normAutofit/>
            <a:scene3d>
              <a:camera prst="orthographicFront"/>
              <a:lightRig rig="soft" dir="t">
                <a:rot lat="0" lon="0" rev="17220000"/>
              </a:lightRig>
            </a:scene3d>
            <a:sp3d prstMaterial="softEdge">
              <a:bevelT w="38100" h="38100"/>
            </a:sp3d>
          </a:bodyPr>
          <a:lstStyle/>
          <a:p>
            <a:pPr eaLnBrk="1" hangingPunct="1">
              <a:defRPr/>
            </a:pPr>
            <a:r>
              <a:rPr lang="en-US" sz="4800" b="1" kern="1200" cap="all"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rPr>
              <a:t>Deconstructing a Standard</a:t>
            </a:r>
            <a:endParaRPr lang="en-US" sz="4800" b="1" kern="1200"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endParaRPr>
          </a:p>
        </p:txBody>
      </p:sp>
      <p:sp>
        <p:nvSpPr>
          <p:cNvPr id="4" name="TextBox 3"/>
          <p:cNvSpPr txBox="1">
            <a:spLocks noChangeArrowheads="1"/>
          </p:cNvSpPr>
          <p:nvPr/>
        </p:nvSpPr>
        <p:spPr bwMode="auto">
          <a:xfrm>
            <a:off x="685800" y="1828800"/>
            <a:ext cx="8305800" cy="5262563"/>
          </a:xfrm>
          <a:prstGeom prst="rect">
            <a:avLst/>
          </a:prstGeom>
          <a:noFill/>
          <a:ln w="9525">
            <a:noFill/>
            <a:miter lim="800000"/>
            <a:headEnd/>
            <a:tailEnd/>
          </a:ln>
        </p:spPr>
        <p:txBody>
          <a:bodyPr>
            <a:spAutoFit/>
          </a:bodyPr>
          <a:lstStyle/>
          <a:p>
            <a:pPr>
              <a:buFont typeface="Wingdings" pitchFamily="2" charset="2"/>
              <a:buChar char="Ø"/>
            </a:pPr>
            <a:r>
              <a:rPr lang="en-US" sz="2800" dirty="0">
                <a:latin typeface="Arial" charset="0"/>
                <a:cs typeface="Arial" charset="0"/>
              </a:rPr>
              <a:t>What are the essential Vocabulary for this   </a:t>
            </a:r>
          </a:p>
          <a:p>
            <a:r>
              <a:rPr lang="en-US" sz="2800" dirty="0">
                <a:latin typeface="Arial" charset="0"/>
                <a:cs typeface="Arial" charset="0"/>
              </a:rPr>
              <a:t>   standard?</a:t>
            </a:r>
          </a:p>
          <a:p>
            <a:pPr>
              <a:buFont typeface="Wingdings" pitchFamily="2" charset="2"/>
              <a:buChar char="Ø"/>
            </a:pPr>
            <a:r>
              <a:rPr lang="en-US" sz="2800" dirty="0">
                <a:latin typeface="Arial" charset="0"/>
                <a:cs typeface="Arial" charset="0"/>
              </a:rPr>
              <a:t>Are there prerequisite skills that students must </a:t>
            </a:r>
          </a:p>
          <a:p>
            <a:r>
              <a:rPr lang="en-US" sz="2800" dirty="0">
                <a:latin typeface="Arial" charset="0"/>
                <a:cs typeface="Arial" charset="0"/>
              </a:rPr>
              <a:t>   have mastered before they can achieve mastery  </a:t>
            </a:r>
          </a:p>
          <a:p>
            <a:r>
              <a:rPr lang="en-US" sz="2800" dirty="0">
                <a:latin typeface="Arial" charset="0"/>
                <a:cs typeface="Arial" charset="0"/>
              </a:rPr>
              <a:t>   to this standard/skills? </a:t>
            </a:r>
          </a:p>
          <a:p>
            <a:pPr>
              <a:buFont typeface="Wingdings" pitchFamily="2" charset="2"/>
              <a:buChar char="Ø"/>
            </a:pPr>
            <a:r>
              <a:rPr lang="en-US" sz="2800" dirty="0">
                <a:latin typeface="Arial" charset="0"/>
                <a:cs typeface="Arial" charset="0"/>
              </a:rPr>
              <a:t>What must my students be able to demonstrate </a:t>
            </a:r>
          </a:p>
          <a:p>
            <a:r>
              <a:rPr lang="en-US" sz="2800" dirty="0">
                <a:latin typeface="Arial" charset="0"/>
                <a:cs typeface="Arial" charset="0"/>
              </a:rPr>
              <a:t>   for me to be confident that have exhibited </a:t>
            </a:r>
          </a:p>
          <a:p>
            <a:r>
              <a:rPr lang="en-US" sz="2800" dirty="0">
                <a:latin typeface="Arial" charset="0"/>
                <a:cs typeface="Arial" charset="0"/>
              </a:rPr>
              <a:t>   mastery to this standard?</a:t>
            </a:r>
          </a:p>
          <a:p>
            <a:pPr>
              <a:buFont typeface="Wingdings" pitchFamily="2" charset="2"/>
              <a:buChar char="Ø"/>
            </a:pPr>
            <a:r>
              <a:rPr lang="en-US" sz="2800" dirty="0">
                <a:latin typeface="Arial" charset="0"/>
                <a:cs typeface="Arial" charset="0"/>
              </a:rPr>
              <a:t>What are the common mistakes or </a:t>
            </a:r>
          </a:p>
          <a:p>
            <a:r>
              <a:rPr lang="en-US" sz="2800" dirty="0">
                <a:latin typeface="Arial" charset="0"/>
                <a:cs typeface="Arial" charset="0"/>
              </a:rPr>
              <a:t>   misconceptions my students exhibit which  </a:t>
            </a:r>
          </a:p>
          <a:p>
            <a:r>
              <a:rPr lang="en-US" sz="2800" dirty="0">
                <a:latin typeface="Arial" charset="0"/>
                <a:cs typeface="Arial" charset="0"/>
              </a:rPr>
              <a:t>   inhibits their learning of these concepts?</a:t>
            </a:r>
          </a:p>
          <a:p>
            <a:pPr>
              <a:buFont typeface="Wingdings" pitchFamily="2" charset="2"/>
              <a:buChar char="Ø"/>
            </a:pPr>
            <a:endParaRPr lang="en-US" sz="28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left)">
                                      <p:cBhvr>
                                        <p:cTn id="29" dur="500"/>
                                        <p:tgtEl>
                                          <p:spTgt spid="4">
                                            <p:txEl>
                                              <p:pRg st="5" end="5"/>
                                            </p:tx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left)">
                                      <p:cBhvr>
                                        <p:cTn id="33" dur="500"/>
                                        <p:tgtEl>
                                          <p:spTgt spid="4">
                                            <p:txEl>
                                              <p:pRg st="6" end="6"/>
                                            </p:txEl>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left)">
                                      <p:cBhvr>
                                        <p:cTn id="42" dur="500"/>
                                        <p:tgtEl>
                                          <p:spTgt spid="4">
                                            <p:txEl>
                                              <p:pRg st="8" end="8"/>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wipe(left)">
                                      <p:cBhvr>
                                        <p:cTn id="46" dur="500"/>
                                        <p:tgtEl>
                                          <p:spTgt spid="4">
                                            <p:txEl>
                                              <p:pRg st="9" end="9"/>
                                            </p:txEl>
                                          </p:spTgt>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wipe(left)">
                                      <p:cBhvr>
                                        <p:cTn id="5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609600" y="1905000"/>
            <a:ext cx="7620000" cy="701675"/>
          </a:xfrm>
          <a:prstGeom prst="rect">
            <a:avLst/>
          </a:prstGeom>
          <a:noFill/>
          <a:ln w="9525">
            <a:noFill/>
            <a:miter lim="800000"/>
            <a:headEnd/>
            <a:tailEnd/>
          </a:ln>
        </p:spPr>
        <p:txBody>
          <a:bodyPr>
            <a:spAutoFit/>
          </a:bodyPr>
          <a:lstStyle/>
          <a:p>
            <a:pPr>
              <a:spcBef>
                <a:spcPct val="20000"/>
              </a:spcBef>
              <a:buClr>
                <a:schemeClr val="tx1"/>
              </a:buClr>
              <a:buSzPct val="140000"/>
              <a:buFont typeface="Wingdings" pitchFamily="2" charset="2"/>
              <a:buChar char="Ø"/>
            </a:pPr>
            <a:r>
              <a:rPr lang="en-US" dirty="0">
                <a:solidFill>
                  <a:srgbClr val="336699"/>
                </a:solidFill>
                <a:latin typeface="Arial" charset="0"/>
              </a:rPr>
              <a:t>School Staff should spend time reviewing, discussing, </a:t>
            </a:r>
            <a:r>
              <a:rPr lang="en-US" b="1" u="sng" dirty="0">
                <a:solidFill>
                  <a:srgbClr val="800000"/>
                </a:solidFill>
                <a:latin typeface="Arial" charset="0"/>
              </a:rPr>
              <a:t>unwrapping</a:t>
            </a:r>
            <a:r>
              <a:rPr lang="en-US" dirty="0">
                <a:solidFill>
                  <a:srgbClr val="336699"/>
                </a:solidFill>
                <a:latin typeface="Arial" charset="0"/>
              </a:rPr>
              <a:t>, and planning instruction around the </a:t>
            </a:r>
            <a:r>
              <a:rPr lang="en-US" b="1" u="sng" dirty="0">
                <a:solidFill>
                  <a:srgbClr val="800000"/>
                </a:solidFill>
                <a:latin typeface="Arial" charset="0"/>
              </a:rPr>
              <a:t>Standards</a:t>
            </a:r>
            <a:r>
              <a:rPr lang="en-US" dirty="0">
                <a:solidFill>
                  <a:srgbClr val="800000"/>
                </a:solidFill>
                <a:latin typeface="Arial" charset="0"/>
              </a:rPr>
              <a:t>.</a:t>
            </a:r>
          </a:p>
        </p:txBody>
      </p:sp>
      <p:sp>
        <p:nvSpPr>
          <p:cNvPr id="121861" name="Text Box 5"/>
          <p:cNvSpPr txBox="1">
            <a:spLocks noChangeArrowheads="1"/>
          </p:cNvSpPr>
          <p:nvPr/>
        </p:nvSpPr>
        <p:spPr bwMode="auto">
          <a:xfrm>
            <a:off x="762000" y="3733800"/>
            <a:ext cx="7620000" cy="1333500"/>
          </a:xfrm>
          <a:prstGeom prst="rect">
            <a:avLst/>
          </a:prstGeom>
          <a:noFill/>
          <a:ln w="9525">
            <a:noFill/>
            <a:miter lim="800000"/>
            <a:headEnd/>
            <a:tailEnd/>
          </a:ln>
        </p:spPr>
        <p:txBody>
          <a:bodyPr>
            <a:spAutoFit/>
          </a:bodyPr>
          <a:lstStyle/>
          <a:p>
            <a:pPr algn="ctr">
              <a:spcBef>
                <a:spcPct val="20000"/>
              </a:spcBef>
              <a:buClr>
                <a:srgbClr val="FFCC00"/>
              </a:buClr>
              <a:buSzPct val="140000"/>
              <a:buFont typeface="Wingdings" pitchFamily="2" charset="2"/>
              <a:buNone/>
            </a:pPr>
            <a:r>
              <a:rPr lang="en-US" sz="2400" dirty="0"/>
              <a:t>Number Sense and Operations 5.3  </a:t>
            </a:r>
          </a:p>
          <a:p>
            <a:pPr algn="ctr">
              <a:spcBef>
                <a:spcPct val="20000"/>
              </a:spcBef>
              <a:buClr>
                <a:srgbClr val="FFCC00"/>
              </a:buClr>
              <a:buSzPct val="140000"/>
              <a:buFont typeface="Wingdings" pitchFamily="2" charset="2"/>
              <a:buNone/>
            </a:pPr>
            <a:r>
              <a:rPr lang="en-US" sz="2400" b="1" dirty="0"/>
              <a:t>Use order of operations to solve problems</a:t>
            </a:r>
          </a:p>
          <a:p>
            <a:pPr algn="ctr">
              <a:spcBef>
                <a:spcPct val="20000"/>
              </a:spcBef>
              <a:buClr>
                <a:srgbClr val="FFCC00"/>
              </a:buClr>
              <a:buSzPct val="140000"/>
              <a:buFont typeface="Wingdings" pitchFamily="2" charset="2"/>
              <a:buNone/>
            </a:pPr>
            <a:r>
              <a:rPr lang="en-US" sz="2400" b="1" dirty="0"/>
              <a:t>7 + (9 - 4) </a:t>
            </a:r>
            <a:r>
              <a:rPr lang="en-US" sz="2400" b="1" dirty="0">
                <a:latin typeface="Arial" charset="0"/>
              </a:rPr>
              <a:t>x 8 + 2</a:t>
            </a:r>
          </a:p>
        </p:txBody>
      </p:sp>
      <p:pic>
        <p:nvPicPr>
          <p:cNvPr id="50180" name="Picture 7"/>
          <p:cNvPicPr>
            <a:picLocks noChangeAspect="1" noChangeArrowheads="1"/>
          </p:cNvPicPr>
          <p:nvPr/>
        </p:nvPicPr>
        <p:blipFill>
          <a:blip r:embed="rId3" cstate="print"/>
          <a:srcRect/>
          <a:stretch>
            <a:fillRect/>
          </a:stretch>
        </p:blipFill>
        <p:spPr bwMode="auto">
          <a:xfrm>
            <a:off x="228600" y="228600"/>
            <a:ext cx="8686800" cy="676275"/>
          </a:xfrm>
          <a:prstGeom prst="rect">
            <a:avLst/>
          </a:prstGeom>
          <a:noFill/>
          <a:ln w="25400">
            <a:solidFill>
              <a:schemeClr val="tx1"/>
            </a:solid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checkerboard(across)">
                                      <p:cBhvr>
                                        <p:cTn id="7"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457200" y="228600"/>
          <a:ext cx="5016500" cy="6629400"/>
        </p:xfrm>
        <a:graphic>
          <a:graphicData uri="http://schemas.openxmlformats.org/presentationml/2006/ole">
            <p:oleObj spid="_x0000_s1026" name="Document" r:id="rId4" imgW="6266350" imgH="7071180" progId="Word.Document.8">
              <p:embed/>
            </p:oleObj>
          </a:graphicData>
        </a:graphic>
      </p:graphicFrame>
      <p:sp>
        <p:nvSpPr>
          <p:cNvPr id="1027" name="Text Box 5"/>
          <p:cNvSpPr txBox="1">
            <a:spLocks noChangeArrowheads="1"/>
          </p:cNvSpPr>
          <p:nvPr/>
        </p:nvSpPr>
        <p:spPr bwMode="auto">
          <a:xfrm>
            <a:off x="838200" y="1219200"/>
            <a:ext cx="14478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Addition</a:t>
            </a:r>
          </a:p>
          <a:p>
            <a:pPr>
              <a:spcBef>
                <a:spcPct val="50000"/>
              </a:spcBef>
            </a:pPr>
            <a:r>
              <a:rPr lang="en-US" sz="1400" b="1" dirty="0">
                <a:solidFill>
                  <a:srgbClr val="990000"/>
                </a:solidFill>
              </a:rPr>
              <a:t>Subtraction</a:t>
            </a:r>
          </a:p>
          <a:p>
            <a:pPr>
              <a:spcBef>
                <a:spcPct val="50000"/>
              </a:spcBef>
            </a:pPr>
            <a:r>
              <a:rPr lang="en-US" sz="1400" b="1" dirty="0">
                <a:solidFill>
                  <a:srgbClr val="990000"/>
                </a:solidFill>
              </a:rPr>
              <a:t>Multiplication</a:t>
            </a:r>
          </a:p>
        </p:txBody>
      </p:sp>
    </p:spTree>
  </p:cSld>
  <p:clrMapOvr>
    <a:masterClrMapping/>
  </p:clrMapOvr>
  <p:transition>
    <p:blind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85800" y="152400"/>
          <a:ext cx="5200650" cy="6477000"/>
        </p:xfrm>
        <a:graphic>
          <a:graphicData uri="http://schemas.openxmlformats.org/presentationml/2006/ole">
            <p:oleObj spid="_x0000_s2050" name="Document" r:id="rId4" imgW="6266350" imgH="7071180" progId="Word.Document.8">
              <p:embed/>
            </p:oleObj>
          </a:graphicData>
        </a:graphic>
      </p:graphicFrame>
      <p:sp>
        <p:nvSpPr>
          <p:cNvPr id="2051" name="Text Box 3"/>
          <p:cNvSpPr txBox="1">
            <a:spLocks noChangeArrowheads="1"/>
          </p:cNvSpPr>
          <p:nvPr/>
        </p:nvSpPr>
        <p:spPr bwMode="auto">
          <a:xfrm>
            <a:off x="838200" y="1219200"/>
            <a:ext cx="1447800" cy="1262063"/>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Addition</a:t>
            </a:r>
          </a:p>
          <a:p>
            <a:pPr>
              <a:spcBef>
                <a:spcPct val="50000"/>
              </a:spcBef>
            </a:pPr>
            <a:r>
              <a:rPr lang="en-US" sz="1400" b="1" dirty="0">
                <a:solidFill>
                  <a:srgbClr val="990000"/>
                </a:solidFill>
              </a:rPr>
              <a:t>Subtraction</a:t>
            </a:r>
          </a:p>
          <a:p>
            <a:pPr>
              <a:spcBef>
                <a:spcPct val="50000"/>
              </a:spcBef>
            </a:pPr>
            <a:r>
              <a:rPr lang="en-US" sz="1400" b="1" dirty="0">
                <a:solidFill>
                  <a:srgbClr val="990000"/>
                </a:solidFill>
              </a:rPr>
              <a:t>Multiplication</a:t>
            </a:r>
          </a:p>
          <a:p>
            <a:pPr>
              <a:spcBef>
                <a:spcPct val="50000"/>
              </a:spcBef>
            </a:pPr>
            <a:endParaRPr lang="en-US" sz="1400" b="1" dirty="0">
              <a:solidFill>
                <a:srgbClr val="990000"/>
              </a:solidFill>
            </a:endParaRPr>
          </a:p>
        </p:txBody>
      </p:sp>
      <p:sp>
        <p:nvSpPr>
          <p:cNvPr id="2052" name="Text Box 4"/>
          <p:cNvSpPr txBox="1">
            <a:spLocks noChangeArrowheads="1"/>
          </p:cNvSpPr>
          <p:nvPr/>
        </p:nvSpPr>
        <p:spPr bwMode="auto">
          <a:xfrm>
            <a:off x="2362200" y="1219200"/>
            <a:ext cx="14478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Parenthesis</a:t>
            </a:r>
          </a:p>
          <a:p>
            <a:pPr>
              <a:spcBef>
                <a:spcPct val="50000"/>
              </a:spcBef>
            </a:pPr>
            <a:r>
              <a:rPr lang="en-US" sz="1400" b="1" dirty="0">
                <a:solidFill>
                  <a:srgbClr val="990000"/>
                </a:solidFill>
              </a:rPr>
              <a:t>Operations</a:t>
            </a:r>
          </a:p>
          <a:p>
            <a:pPr>
              <a:spcBef>
                <a:spcPct val="50000"/>
              </a:spcBef>
            </a:pPr>
            <a:r>
              <a:rPr lang="en-US" sz="1400" b="1" dirty="0">
                <a:solidFill>
                  <a:srgbClr val="990000"/>
                </a:solidFill>
              </a:rPr>
              <a:t>Order</a:t>
            </a:r>
          </a:p>
        </p:txBody>
      </p:sp>
    </p:spTree>
  </p:cSld>
  <p:clrMapOvr>
    <a:masterClrMapping/>
  </p:clrMapOvr>
  <p:transition>
    <p:blind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685800" y="152400"/>
          <a:ext cx="5200650" cy="6477000"/>
        </p:xfrm>
        <a:graphic>
          <a:graphicData uri="http://schemas.openxmlformats.org/presentationml/2006/ole">
            <p:oleObj spid="_x0000_s3074" name="Document" r:id="rId4" imgW="6266350" imgH="7071180" progId="Word.Document.8">
              <p:embed/>
            </p:oleObj>
          </a:graphicData>
        </a:graphic>
      </p:graphicFrame>
      <p:sp>
        <p:nvSpPr>
          <p:cNvPr id="3075" name="Text Box 3"/>
          <p:cNvSpPr txBox="1">
            <a:spLocks noChangeArrowheads="1"/>
          </p:cNvSpPr>
          <p:nvPr/>
        </p:nvSpPr>
        <p:spPr bwMode="auto">
          <a:xfrm>
            <a:off x="838200" y="1219200"/>
            <a:ext cx="14478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Addition</a:t>
            </a:r>
          </a:p>
          <a:p>
            <a:pPr>
              <a:spcBef>
                <a:spcPct val="50000"/>
              </a:spcBef>
            </a:pPr>
            <a:r>
              <a:rPr lang="en-US" sz="1400" b="1" dirty="0">
                <a:solidFill>
                  <a:srgbClr val="990000"/>
                </a:solidFill>
              </a:rPr>
              <a:t>Subtraction</a:t>
            </a:r>
          </a:p>
          <a:p>
            <a:pPr>
              <a:spcBef>
                <a:spcPct val="50000"/>
              </a:spcBef>
            </a:pPr>
            <a:r>
              <a:rPr lang="en-US" sz="1400" b="1" dirty="0">
                <a:solidFill>
                  <a:srgbClr val="990000"/>
                </a:solidFill>
              </a:rPr>
              <a:t>Multiplication</a:t>
            </a:r>
          </a:p>
        </p:txBody>
      </p:sp>
      <p:sp>
        <p:nvSpPr>
          <p:cNvPr id="3076" name="Text Box 4"/>
          <p:cNvSpPr txBox="1">
            <a:spLocks noChangeArrowheads="1"/>
          </p:cNvSpPr>
          <p:nvPr/>
        </p:nvSpPr>
        <p:spPr bwMode="auto">
          <a:xfrm>
            <a:off x="2362200" y="1219200"/>
            <a:ext cx="14478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Parenthesis</a:t>
            </a:r>
          </a:p>
          <a:p>
            <a:pPr>
              <a:spcBef>
                <a:spcPct val="50000"/>
              </a:spcBef>
            </a:pPr>
            <a:r>
              <a:rPr lang="en-US" sz="1400" b="1" dirty="0">
                <a:solidFill>
                  <a:srgbClr val="990000"/>
                </a:solidFill>
              </a:rPr>
              <a:t>Operations</a:t>
            </a:r>
          </a:p>
          <a:p>
            <a:pPr>
              <a:spcBef>
                <a:spcPct val="50000"/>
              </a:spcBef>
            </a:pPr>
            <a:r>
              <a:rPr lang="en-US" sz="1400" b="1" dirty="0">
                <a:solidFill>
                  <a:srgbClr val="990000"/>
                </a:solidFill>
              </a:rPr>
              <a:t>Order</a:t>
            </a:r>
          </a:p>
        </p:txBody>
      </p:sp>
      <p:sp>
        <p:nvSpPr>
          <p:cNvPr id="3077" name="Text Box 5"/>
          <p:cNvSpPr txBox="1">
            <a:spLocks noChangeArrowheads="1"/>
          </p:cNvSpPr>
          <p:nvPr/>
        </p:nvSpPr>
        <p:spPr bwMode="auto">
          <a:xfrm>
            <a:off x="3886200" y="1323975"/>
            <a:ext cx="16002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Apply standard to solve problems.  Given a scenario, write an equation.</a:t>
            </a:r>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1143000"/>
          </a:xfrm>
        </p:spPr>
        <p:txBody>
          <a:bodyPr/>
          <a:lstStyle/>
          <a:p>
            <a:pPr eaLnBrk="1" hangingPunct="1"/>
            <a:r>
              <a:rPr lang="en-US" dirty="0" smtClean="0"/>
              <a:t>Effective Schools Research</a:t>
            </a:r>
          </a:p>
        </p:txBody>
      </p:sp>
      <p:sp>
        <p:nvSpPr>
          <p:cNvPr id="76803" name="Rectangle 3"/>
          <p:cNvSpPr>
            <a:spLocks noGrp="1" noChangeArrowheads="1"/>
          </p:cNvSpPr>
          <p:nvPr>
            <p:ph type="body" idx="1"/>
          </p:nvPr>
        </p:nvSpPr>
        <p:spPr>
          <a:xfrm>
            <a:off x="990600" y="1524000"/>
            <a:ext cx="7391400" cy="1066800"/>
          </a:xfrm>
        </p:spPr>
        <p:txBody>
          <a:bodyPr/>
          <a:lstStyle/>
          <a:p>
            <a:pPr eaLnBrk="1" hangingPunct="1">
              <a:buFont typeface="Wingdings" pitchFamily="2" charset="2"/>
              <a:buChar char="Ø"/>
            </a:pPr>
            <a:r>
              <a:rPr lang="en-US" sz="2400" dirty="0" smtClean="0"/>
              <a:t>Teachers will pay more attention to the alignment that must exist between intended, taught, and assessed curriculum.</a:t>
            </a:r>
          </a:p>
          <a:p>
            <a:pPr eaLnBrk="1" hangingPunct="1">
              <a:buFont typeface="Wingdings" pitchFamily="2" charset="2"/>
              <a:buChar char="Ø"/>
            </a:pPr>
            <a:endParaRPr lang="en-US" sz="2800" dirty="0" smtClean="0"/>
          </a:p>
        </p:txBody>
      </p:sp>
      <p:sp>
        <p:nvSpPr>
          <p:cNvPr id="76804" name="Rectangle 4"/>
          <p:cNvSpPr>
            <a:spLocks noChangeArrowheads="1"/>
          </p:cNvSpPr>
          <p:nvPr/>
        </p:nvSpPr>
        <p:spPr bwMode="auto">
          <a:xfrm>
            <a:off x="990600" y="2971800"/>
            <a:ext cx="7543800" cy="1552575"/>
          </a:xfrm>
          <a:prstGeom prst="rect">
            <a:avLst/>
          </a:prstGeom>
          <a:noFill/>
          <a:ln w="9525">
            <a:noFill/>
            <a:miter lim="800000"/>
            <a:headEnd/>
            <a:tailEnd/>
          </a:ln>
        </p:spPr>
        <p:txBody>
          <a:bodyPr>
            <a:spAutoFit/>
          </a:bodyPr>
          <a:lstStyle/>
          <a:p>
            <a:pPr>
              <a:buFont typeface="Wingdings" pitchFamily="2" charset="2"/>
              <a:buChar char="Ø"/>
            </a:pPr>
            <a:r>
              <a:rPr lang="en-US" sz="2400" dirty="0"/>
              <a:t>In the area of assessment the emphasis will shift away   </a:t>
            </a:r>
          </a:p>
          <a:p>
            <a:pPr>
              <a:buFont typeface="Wingdings" pitchFamily="2" charset="2"/>
              <a:buNone/>
            </a:pPr>
            <a:r>
              <a:rPr lang="en-US" sz="2400" dirty="0"/>
              <a:t>   from standardized norm-referenced tests toward     </a:t>
            </a:r>
          </a:p>
          <a:p>
            <a:pPr>
              <a:buFont typeface="Wingdings" pitchFamily="2" charset="2"/>
              <a:buNone/>
            </a:pPr>
            <a:r>
              <a:rPr lang="en-US" sz="2400" dirty="0"/>
              <a:t>   curriculum-based criterion referenced measures of student   </a:t>
            </a:r>
          </a:p>
          <a:p>
            <a:pPr>
              <a:buFont typeface="Wingdings" pitchFamily="2" charset="2"/>
              <a:buNone/>
            </a:pPr>
            <a:r>
              <a:rPr lang="en-US" sz="2400" dirty="0"/>
              <a:t>   mastery.</a:t>
            </a:r>
          </a:p>
        </p:txBody>
      </p:sp>
      <p:sp>
        <p:nvSpPr>
          <p:cNvPr id="76805" name="Rectangle 5"/>
          <p:cNvSpPr>
            <a:spLocks noChangeArrowheads="1"/>
          </p:cNvSpPr>
          <p:nvPr/>
        </p:nvSpPr>
        <p:spPr bwMode="auto">
          <a:xfrm>
            <a:off x="914400" y="4832350"/>
            <a:ext cx="7239000" cy="1187450"/>
          </a:xfrm>
          <a:prstGeom prst="rect">
            <a:avLst/>
          </a:prstGeom>
          <a:noFill/>
          <a:ln w="9525">
            <a:noFill/>
            <a:miter lim="800000"/>
            <a:headEnd/>
            <a:tailEnd/>
          </a:ln>
        </p:spPr>
        <p:txBody>
          <a:bodyPr>
            <a:spAutoFit/>
          </a:bodyPr>
          <a:lstStyle/>
          <a:p>
            <a:pPr>
              <a:buFont typeface="Wingdings" pitchFamily="2" charset="2"/>
              <a:buChar char="Ø"/>
            </a:pPr>
            <a:r>
              <a:rPr lang="en-US" sz="2400" dirty="0"/>
              <a:t>Technology will allow teachers to do a better job   </a:t>
            </a:r>
          </a:p>
          <a:p>
            <a:pPr>
              <a:buFont typeface="Wingdings" pitchFamily="2" charset="2"/>
              <a:buNone/>
            </a:pPr>
            <a:r>
              <a:rPr lang="en-US" sz="2400" dirty="0"/>
              <a:t>    monitoring their students’ progress.</a:t>
            </a:r>
          </a:p>
          <a:p>
            <a:pPr>
              <a:buFont typeface="Wingdings" pitchFamily="2" charset="2"/>
              <a:buNone/>
            </a:pPr>
            <a:r>
              <a:rPr lang="en-US" sz="2400" i="1" dirty="0">
                <a:solidFill>
                  <a:srgbClr val="800000"/>
                </a:solidFill>
              </a:rPr>
              <a:t>     Larry Lazotte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4"/>
                                        </p:tgtEl>
                                        <p:attrNameLst>
                                          <p:attrName>style.visibility</p:attrName>
                                        </p:attrNameLst>
                                      </p:cBhvr>
                                      <p:to>
                                        <p:strVal val="visible"/>
                                      </p:to>
                                    </p:set>
                                    <p:anim calcmode="lin" valueType="num">
                                      <p:cBhvr additive="base">
                                        <p:cTn id="13" dur="500" fill="hold"/>
                                        <p:tgtEl>
                                          <p:spTgt spid="76804"/>
                                        </p:tgtEl>
                                        <p:attrNameLst>
                                          <p:attrName>ppt_x</p:attrName>
                                        </p:attrNameLst>
                                      </p:cBhvr>
                                      <p:tavLst>
                                        <p:tav tm="0">
                                          <p:val>
                                            <p:strVal val="0-#ppt_w/2"/>
                                          </p:val>
                                        </p:tav>
                                        <p:tav tm="100000">
                                          <p:val>
                                            <p:strVal val="#ppt_x"/>
                                          </p:val>
                                        </p:tav>
                                      </p:tavLst>
                                    </p:anim>
                                    <p:anim calcmode="lin" valueType="num">
                                      <p:cBhvr additive="base">
                                        <p:cTn id="14" dur="500" fill="hold"/>
                                        <p:tgtEl>
                                          <p:spTgt spid="768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5"/>
                                        </p:tgtEl>
                                        <p:attrNameLst>
                                          <p:attrName>style.visibility</p:attrName>
                                        </p:attrNameLst>
                                      </p:cBhvr>
                                      <p:to>
                                        <p:strVal val="visible"/>
                                      </p:to>
                                    </p:set>
                                    <p:anim calcmode="lin" valueType="num">
                                      <p:cBhvr additive="base">
                                        <p:cTn id="19" dur="500" fill="hold"/>
                                        <p:tgtEl>
                                          <p:spTgt spid="76805"/>
                                        </p:tgtEl>
                                        <p:attrNameLst>
                                          <p:attrName>ppt_x</p:attrName>
                                        </p:attrNameLst>
                                      </p:cBhvr>
                                      <p:tavLst>
                                        <p:tav tm="0">
                                          <p:val>
                                            <p:strVal val="0-#ppt_w/2"/>
                                          </p:val>
                                        </p:tav>
                                        <p:tav tm="100000">
                                          <p:val>
                                            <p:strVal val="#ppt_x"/>
                                          </p:val>
                                        </p:tav>
                                      </p:tavLst>
                                    </p:anim>
                                    <p:anim calcmode="lin" valueType="num">
                                      <p:cBhvr additive="base">
                                        <p:cTn id="20" dur="500" fill="hold"/>
                                        <p:tgtEl>
                                          <p:spTgt spid="768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P spid="76804" grpId="0"/>
      <p:bldP spid="7680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685800" y="152400"/>
          <a:ext cx="5200650" cy="6477000"/>
        </p:xfrm>
        <a:graphic>
          <a:graphicData uri="http://schemas.openxmlformats.org/presentationml/2006/ole">
            <p:oleObj spid="_x0000_s4098" name="Document" r:id="rId4" imgW="6266350" imgH="7071180" progId="Word.Document.8">
              <p:embed/>
            </p:oleObj>
          </a:graphicData>
        </a:graphic>
      </p:graphicFrame>
      <p:sp>
        <p:nvSpPr>
          <p:cNvPr id="4099" name="Text Box 3"/>
          <p:cNvSpPr txBox="1">
            <a:spLocks noChangeArrowheads="1"/>
          </p:cNvSpPr>
          <p:nvPr/>
        </p:nvSpPr>
        <p:spPr bwMode="auto">
          <a:xfrm>
            <a:off x="838200" y="1219200"/>
            <a:ext cx="14478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Addition</a:t>
            </a:r>
          </a:p>
          <a:p>
            <a:pPr>
              <a:spcBef>
                <a:spcPct val="50000"/>
              </a:spcBef>
            </a:pPr>
            <a:r>
              <a:rPr lang="en-US" sz="1400" b="1" dirty="0">
                <a:solidFill>
                  <a:srgbClr val="990000"/>
                </a:solidFill>
              </a:rPr>
              <a:t>Subtraction</a:t>
            </a:r>
          </a:p>
          <a:p>
            <a:pPr>
              <a:spcBef>
                <a:spcPct val="50000"/>
              </a:spcBef>
            </a:pPr>
            <a:r>
              <a:rPr lang="en-US" sz="1400" b="1" dirty="0">
                <a:solidFill>
                  <a:srgbClr val="990000"/>
                </a:solidFill>
              </a:rPr>
              <a:t>Multiplication</a:t>
            </a:r>
          </a:p>
        </p:txBody>
      </p:sp>
      <p:sp>
        <p:nvSpPr>
          <p:cNvPr id="4100" name="Text Box 4"/>
          <p:cNvSpPr txBox="1">
            <a:spLocks noChangeArrowheads="1"/>
          </p:cNvSpPr>
          <p:nvPr/>
        </p:nvSpPr>
        <p:spPr bwMode="auto">
          <a:xfrm>
            <a:off x="2362200" y="1219200"/>
            <a:ext cx="14478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Parenthesis</a:t>
            </a:r>
          </a:p>
          <a:p>
            <a:pPr>
              <a:spcBef>
                <a:spcPct val="50000"/>
              </a:spcBef>
            </a:pPr>
            <a:r>
              <a:rPr lang="en-US" sz="1400" b="1" dirty="0">
                <a:solidFill>
                  <a:srgbClr val="990000"/>
                </a:solidFill>
              </a:rPr>
              <a:t>Operations</a:t>
            </a:r>
          </a:p>
          <a:p>
            <a:pPr>
              <a:spcBef>
                <a:spcPct val="50000"/>
              </a:spcBef>
            </a:pPr>
            <a:r>
              <a:rPr lang="en-US" sz="1400" b="1" dirty="0">
                <a:solidFill>
                  <a:srgbClr val="990000"/>
                </a:solidFill>
              </a:rPr>
              <a:t>Order</a:t>
            </a:r>
          </a:p>
        </p:txBody>
      </p:sp>
      <p:sp>
        <p:nvSpPr>
          <p:cNvPr id="4101" name="Text Box 6"/>
          <p:cNvSpPr txBox="1">
            <a:spLocks noChangeArrowheads="1"/>
          </p:cNvSpPr>
          <p:nvPr/>
        </p:nvSpPr>
        <p:spPr bwMode="auto">
          <a:xfrm>
            <a:off x="762000" y="2819400"/>
            <a:ext cx="2362200" cy="1284288"/>
          </a:xfrm>
          <a:prstGeom prst="rect">
            <a:avLst/>
          </a:prstGeom>
          <a:noFill/>
          <a:ln w="9525">
            <a:noFill/>
            <a:miter lim="800000"/>
            <a:headEnd/>
            <a:tailEnd/>
          </a:ln>
        </p:spPr>
        <p:txBody>
          <a:bodyPr>
            <a:spAutoFit/>
          </a:bodyPr>
          <a:lstStyle/>
          <a:p>
            <a:pPr>
              <a:spcBef>
                <a:spcPct val="50000"/>
              </a:spcBef>
            </a:pPr>
            <a:r>
              <a:rPr lang="en-US" sz="1300" b="1" dirty="0">
                <a:solidFill>
                  <a:srgbClr val="990000"/>
                </a:solidFill>
              </a:rPr>
              <a:t>Textbook chapter 3 Pages 87-89 </a:t>
            </a:r>
          </a:p>
          <a:p>
            <a:pPr>
              <a:spcBef>
                <a:spcPct val="50000"/>
              </a:spcBef>
            </a:pPr>
            <a:r>
              <a:rPr lang="en-US" sz="1300" b="1" dirty="0">
                <a:solidFill>
                  <a:srgbClr val="990000"/>
                </a:solidFill>
              </a:rPr>
              <a:t>Supplemental daily “mini” lessons #s 10 – 20</a:t>
            </a:r>
          </a:p>
          <a:p>
            <a:pPr>
              <a:spcBef>
                <a:spcPct val="50000"/>
              </a:spcBef>
            </a:pPr>
            <a:r>
              <a:rPr lang="en-US" sz="1300" b="1" dirty="0">
                <a:solidFill>
                  <a:srgbClr val="990000"/>
                </a:solidFill>
              </a:rPr>
              <a:t>Computer software volume 2</a:t>
            </a:r>
          </a:p>
        </p:txBody>
      </p:sp>
      <p:sp>
        <p:nvSpPr>
          <p:cNvPr id="4102" name="Text Box 8"/>
          <p:cNvSpPr txBox="1">
            <a:spLocks noChangeArrowheads="1"/>
          </p:cNvSpPr>
          <p:nvPr/>
        </p:nvSpPr>
        <p:spPr bwMode="auto">
          <a:xfrm>
            <a:off x="3886200" y="1323975"/>
            <a:ext cx="16002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Apply standard to solve problems.  Given a scenario, write an equation.</a:t>
            </a:r>
          </a:p>
        </p:txBody>
      </p:sp>
    </p:spTree>
  </p:cSld>
  <p:clrMapOvr>
    <a:masterClrMapping/>
  </p:clrMapOvr>
  <p:transition>
    <p:blind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685800" y="152400"/>
          <a:ext cx="5200650" cy="6477000"/>
        </p:xfrm>
        <a:graphic>
          <a:graphicData uri="http://schemas.openxmlformats.org/presentationml/2006/ole">
            <p:oleObj spid="_x0000_s5122" name="Document" r:id="rId4" imgW="6266350" imgH="7071180" progId="Word.Document.8">
              <p:embed/>
            </p:oleObj>
          </a:graphicData>
        </a:graphic>
      </p:graphicFrame>
      <p:sp>
        <p:nvSpPr>
          <p:cNvPr id="5123" name="Text Box 3"/>
          <p:cNvSpPr txBox="1">
            <a:spLocks noChangeArrowheads="1"/>
          </p:cNvSpPr>
          <p:nvPr/>
        </p:nvSpPr>
        <p:spPr bwMode="auto">
          <a:xfrm>
            <a:off x="838200" y="1219200"/>
            <a:ext cx="14478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Addition</a:t>
            </a:r>
          </a:p>
          <a:p>
            <a:pPr>
              <a:spcBef>
                <a:spcPct val="50000"/>
              </a:spcBef>
            </a:pPr>
            <a:r>
              <a:rPr lang="en-US" sz="1400" b="1" dirty="0">
                <a:solidFill>
                  <a:srgbClr val="990000"/>
                </a:solidFill>
              </a:rPr>
              <a:t>Subtraction</a:t>
            </a:r>
          </a:p>
          <a:p>
            <a:pPr>
              <a:spcBef>
                <a:spcPct val="50000"/>
              </a:spcBef>
            </a:pPr>
            <a:r>
              <a:rPr lang="en-US" sz="1400" b="1" dirty="0">
                <a:solidFill>
                  <a:srgbClr val="990000"/>
                </a:solidFill>
              </a:rPr>
              <a:t>Multiplication</a:t>
            </a:r>
          </a:p>
        </p:txBody>
      </p:sp>
      <p:sp>
        <p:nvSpPr>
          <p:cNvPr id="5124" name="Text Box 4"/>
          <p:cNvSpPr txBox="1">
            <a:spLocks noChangeArrowheads="1"/>
          </p:cNvSpPr>
          <p:nvPr/>
        </p:nvSpPr>
        <p:spPr bwMode="auto">
          <a:xfrm>
            <a:off x="2362200" y="1219200"/>
            <a:ext cx="14478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Parenthesis</a:t>
            </a:r>
          </a:p>
          <a:p>
            <a:pPr>
              <a:spcBef>
                <a:spcPct val="50000"/>
              </a:spcBef>
            </a:pPr>
            <a:r>
              <a:rPr lang="en-US" sz="1400" b="1" dirty="0">
                <a:solidFill>
                  <a:srgbClr val="990000"/>
                </a:solidFill>
              </a:rPr>
              <a:t>Operations</a:t>
            </a:r>
          </a:p>
          <a:p>
            <a:pPr>
              <a:spcBef>
                <a:spcPct val="50000"/>
              </a:spcBef>
            </a:pPr>
            <a:r>
              <a:rPr lang="en-US" sz="1400" b="1" dirty="0">
                <a:solidFill>
                  <a:srgbClr val="990000"/>
                </a:solidFill>
              </a:rPr>
              <a:t>Order</a:t>
            </a:r>
          </a:p>
        </p:txBody>
      </p:sp>
      <p:sp>
        <p:nvSpPr>
          <p:cNvPr id="5125" name="Text Box 6"/>
          <p:cNvSpPr txBox="1">
            <a:spLocks noChangeArrowheads="1"/>
          </p:cNvSpPr>
          <p:nvPr/>
        </p:nvSpPr>
        <p:spPr bwMode="auto">
          <a:xfrm>
            <a:off x="762000" y="2819400"/>
            <a:ext cx="2362200" cy="1284288"/>
          </a:xfrm>
          <a:prstGeom prst="rect">
            <a:avLst/>
          </a:prstGeom>
          <a:noFill/>
          <a:ln w="9525">
            <a:noFill/>
            <a:miter lim="800000"/>
            <a:headEnd/>
            <a:tailEnd/>
          </a:ln>
        </p:spPr>
        <p:txBody>
          <a:bodyPr>
            <a:spAutoFit/>
          </a:bodyPr>
          <a:lstStyle/>
          <a:p>
            <a:pPr>
              <a:spcBef>
                <a:spcPct val="50000"/>
              </a:spcBef>
            </a:pPr>
            <a:r>
              <a:rPr lang="en-US" sz="1300" b="1" dirty="0">
                <a:solidFill>
                  <a:srgbClr val="990000"/>
                </a:solidFill>
              </a:rPr>
              <a:t>Textbook chapter 3 Pages 87-89 </a:t>
            </a:r>
          </a:p>
          <a:p>
            <a:pPr>
              <a:spcBef>
                <a:spcPct val="50000"/>
              </a:spcBef>
            </a:pPr>
            <a:r>
              <a:rPr lang="en-US" sz="1300" b="1" dirty="0">
                <a:solidFill>
                  <a:srgbClr val="990000"/>
                </a:solidFill>
              </a:rPr>
              <a:t>Supplemental daily “mini” lessons #s 10 – 20</a:t>
            </a:r>
          </a:p>
          <a:p>
            <a:pPr>
              <a:spcBef>
                <a:spcPct val="50000"/>
              </a:spcBef>
            </a:pPr>
            <a:r>
              <a:rPr lang="en-US" sz="1300" b="1" dirty="0">
                <a:solidFill>
                  <a:srgbClr val="990000"/>
                </a:solidFill>
              </a:rPr>
              <a:t>Computer software volume 2</a:t>
            </a:r>
          </a:p>
        </p:txBody>
      </p:sp>
      <p:sp>
        <p:nvSpPr>
          <p:cNvPr id="5126" name="Text Box 7"/>
          <p:cNvSpPr txBox="1">
            <a:spLocks noChangeArrowheads="1"/>
          </p:cNvSpPr>
          <p:nvPr/>
        </p:nvSpPr>
        <p:spPr bwMode="auto">
          <a:xfrm>
            <a:off x="3124200" y="2819400"/>
            <a:ext cx="2362200" cy="1155700"/>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Documented observations </a:t>
            </a:r>
          </a:p>
          <a:p>
            <a:pPr>
              <a:spcBef>
                <a:spcPct val="50000"/>
              </a:spcBef>
            </a:pPr>
            <a:r>
              <a:rPr lang="en-US" sz="1400" b="1" dirty="0">
                <a:solidFill>
                  <a:srgbClr val="990000"/>
                </a:solidFill>
              </a:rPr>
              <a:t>Weekly performance assessments</a:t>
            </a:r>
          </a:p>
          <a:p>
            <a:pPr>
              <a:spcBef>
                <a:spcPct val="50000"/>
              </a:spcBef>
            </a:pPr>
            <a:r>
              <a:rPr lang="en-US" sz="1400" b="1" dirty="0">
                <a:solidFill>
                  <a:srgbClr val="990000"/>
                </a:solidFill>
              </a:rPr>
              <a:t>Interim assessments</a:t>
            </a:r>
          </a:p>
        </p:txBody>
      </p:sp>
      <p:sp>
        <p:nvSpPr>
          <p:cNvPr id="5127" name="Text Box 8"/>
          <p:cNvSpPr txBox="1">
            <a:spLocks noChangeArrowheads="1"/>
          </p:cNvSpPr>
          <p:nvPr/>
        </p:nvSpPr>
        <p:spPr bwMode="auto">
          <a:xfrm>
            <a:off x="3886200" y="1323975"/>
            <a:ext cx="1600200" cy="942975"/>
          </a:xfrm>
          <a:prstGeom prst="rect">
            <a:avLst/>
          </a:prstGeom>
          <a:noFill/>
          <a:ln w="9525">
            <a:noFill/>
            <a:miter lim="800000"/>
            <a:headEnd/>
            <a:tailEnd/>
          </a:ln>
        </p:spPr>
        <p:txBody>
          <a:bodyPr>
            <a:spAutoFit/>
          </a:bodyPr>
          <a:lstStyle/>
          <a:p>
            <a:pPr>
              <a:spcBef>
                <a:spcPct val="50000"/>
              </a:spcBef>
            </a:pPr>
            <a:r>
              <a:rPr lang="en-US" sz="1400" b="1" dirty="0">
                <a:solidFill>
                  <a:srgbClr val="990000"/>
                </a:solidFill>
              </a:rPr>
              <a:t>Apply standard to solve problems.  Given a scenario, write an equation.</a:t>
            </a:r>
          </a:p>
        </p:txBody>
      </p:sp>
    </p:spTree>
  </p:cSld>
  <p:clrMapOvr>
    <a:masterClrMapping/>
  </p:clrMapOvr>
  <p:transition>
    <p:blind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048000" y="2209800"/>
            <a:ext cx="4724400" cy="457200"/>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400" dirty="0"/>
              <a:t>How are we going to provide it?</a:t>
            </a:r>
          </a:p>
        </p:txBody>
      </p:sp>
      <p:sp>
        <p:nvSpPr>
          <p:cNvPr id="51203" name="Text Box 4"/>
          <p:cNvSpPr txBox="1">
            <a:spLocks noChangeArrowheads="1"/>
          </p:cNvSpPr>
          <p:nvPr/>
        </p:nvSpPr>
        <p:spPr bwMode="auto">
          <a:xfrm>
            <a:off x="3657600" y="3048000"/>
            <a:ext cx="3886200" cy="1465263"/>
          </a:xfrm>
          <a:prstGeom prst="rect">
            <a:avLst/>
          </a:prstGeom>
          <a:noFill/>
          <a:ln w="9525">
            <a:noFill/>
            <a:miter lim="800000"/>
            <a:headEnd/>
            <a:tailEnd/>
          </a:ln>
        </p:spPr>
        <p:txBody>
          <a:bodyPr>
            <a:spAutoFit/>
          </a:bodyPr>
          <a:lstStyle/>
          <a:p>
            <a:pPr>
              <a:spcBef>
                <a:spcPct val="50000"/>
              </a:spcBef>
            </a:pPr>
            <a:r>
              <a:rPr lang="en-US" sz="3600" dirty="0">
                <a:sym typeface="Wingdings" pitchFamily="2" charset="2"/>
              </a:rPr>
              <a:t></a:t>
            </a:r>
            <a:r>
              <a:rPr lang="en-US" sz="3600" dirty="0">
                <a:sym typeface="Webdings" pitchFamily="18" charset="2"/>
              </a:rPr>
              <a:t>____________</a:t>
            </a:r>
          </a:p>
          <a:p>
            <a:pPr>
              <a:spcBef>
                <a:spcPct val="50000"/>
              </a:spcBef>
            </a:pPr>
            <a:r>
              <a:rPr lang="en-US" sz="3600" dirty="0">
                <a:sym typeface="Webdings" pitchFamily="18" charset="2"/>
              </a:rPr>
              <a:t>____________</a:t>
            </a:r>
          </a:p>
        </p:txBody>
      </p:sp>
      <p:pic>
        <p:nvPicPr>
          <p:cNvPr id="51204" name="Picture 5" descr="pe02106_"/>
          <p:cNvPicPr>
            <a:picLocks noChangeAspect="1" noChangeArrowheads="1"/>
          </p:cNvPicPr>
          <p:nvPr/>
        </p:nvPicPr>
        <p:blipFill>
          <a:blip r:embed="rId3" cstate="print"/>
          <a:srcRect/>
          <a:stretch>
            <a:fillRect/>
          </a:stretch>
        </p:blipFill>
        <p:spPr bwMode="auto">
          <a:xfrm>
            <a:off x="533400" y="4175125"/>
            <a:ext cx="2590800" cy="2225675"/>
          </a:xfrm>
          <a:prstGeom prst="rect">
            <a:avLst/>
          </a:prstGeom>
          <a:noFill/>
          <a:ln w="9525">
            <a:noFill/>
            <a:miter lim="800000"/>
            <a:headEnd/>
            <a:tailEnd/>
          </a:ln>
        </p:spPr>
      </p:pic>
      <p:sp>
        <p:nvSpPr>
          <p:cNvPr id="51205" name="AutoShape 6"/>
          <p:cNvSpPr>
            <a:spLocks noChangeArrowheads="1"/>
          </p:cNvSpPr>
          <p:nvPr/>
        </p:nvSpPr>
        <p:spPr bwMode="auto">
          <a:xfrm>
            <a:off x="2971800" y="3048000"/>
            <a:ext cx="4495800" cy="1676400"/>
          </a:xfrm>
          <a:prstGeom prst="wedgeRoundRectCallout">
            <a:avLst>
              <a:gd name="adj1" fmla="val -42583"/>
              <a:gd name="adj2" fmla="val 70926"/>
              <a:gd name="adj3" fmla="val 16667"/>
            </a:avLst>
          </a:prstGeom>
          <a:noFill/>
          <a:ln w="28575">
            <a:solidFill>
              <a:srgbClr val="000066"/>
            </a:solidFill>
            <a:miter lim="800000"/>
            <a:headEnd/>
            <a:tailEnd/>
          </a:ln>
        </p:spPr>
        <p:txBody>
          <a:bodyPr/>
          <a:lstStyle/>
          <a:p>
            <a:pPr algn="ctr"/>
            <a:endParaRPr lang="en-US" sz="2400" dirty="0"/>
          </a:p>
        </p:txBody>
      </p:sp>
      <p:sp>
        <p:nvSpPr>
          <p:cNvPr id="51206" name="Rectangle 7"/>
          <p:cNvSpPr>
            <a:spLocks noChangeArrowheads="1"/>
          </p:cNvSpPr>
          <p:nvPr/>
        </p:nvSpPr>
        <p:spPr bwMode="auto">
          <a:xfrm>
            <a:off x="1295400" y="1219200"/>
            <a:ext cx="1346200" cy="457200"/>
          </a:xfrm>
          <a:prstGeom prst="rect">
            <a:avLst/>
          </a:prstGeom>
          <a:noFill/>
          <a:ln w="9525">
            <a:noFill/>
            <a:miter lim="800000"/>
            <a:headEnd/>
            <a:tailEnd/>
          </a:ln>
        </p:spPr>
        <p:txBody>
          <a:bodyPr wrap="none">
            <a:spAutoFit/>
          </a:bodyPr>
          <a:lstStyle/>
          <a:p>
            <a:r>
              <a:rPr lang="en-US" sz="2400" b="1" u="sng" dirty="0">
                <a:solidFill>
                  <a:srgbClr val="800000"/>
                </a:solidFill>
                <a:latin typeface="Verdana" pitchFamily="34" charset="0"/>
              </a:rPr>
              <a:t>Action</a:t>
            </a:r>
            <a:r>
              <a:rPr lang="en-US" sz="1800" b="1" u="sng" dirty="0">
                <a:solidFill>
                  <a:srgbClr val="800000"/>
                </a:solidFill>
                <a:latin typeface="Arial" charset="0"/>
              </a:rPr>
              <a:t>:</a:t>
            </a:r>
          </a:p>
        </p:txBody>
      </p:sp>
      <p:sp>
        <p:nvSpPr>
          <p:cNvPr id="51207" name="Rectangle 8"/>
          <p:cNvSpPr>
            <a:spLocks noChangeArrowheads="1"/>
          </p:cNvSpPr>
          <p:nvPr/>
        </p:nvSpPr>
        <p:spPr bwMode="auto">
          <a:xfrm>
            <a:off x="3011488" y="990600"/>
            <a:ext cx="4089400" cy="457200"/>
          </a:xfrm>
          <a:prstGeom prst="rect">
            <a:avLst/>
          </a:prstGeom>
          <a:noFill/>
          <a:ln w="9525">
            <a:noFill/>
            <a:miter lim="800000"/>
            <a:headEnd/>
            <a:tailEnd/>
          </a:ln>
        </p:spPr>
        <p:txBody>
          <a:bodyPr wrap="none">
            <a:spAutoFit/>
          </a:bodyPr>
          <a:lstStyle/>
          <a:p>
            <a:pPr>
              <a:spcBef>
                <a:spcPct val="50000"/>
              </a:spcBef>
              <a:buFont typeface="Wingdings" pitchFamily="2" charset="2"/>
              <a:buChar char="Ø"/>
            </a:pPr>
            <a:r>
              <a:rPr lang="en-US" sz="2400" dirty="0"/>
              <a:t>Which students need support?</a:t>
            </a:r>
          </a:p>
        </p:txBody>
      </p:sp>
      <p:sp>
        <p:nvSpPr>
          <p:cNvPr id="111625" name="Rectangle 9"/>
          <p:cNvSpPr>
            <a:spLocks noChangeArrowheads="1"/>
          </p:cNvSpPr>
          <p:nvPr/>
        </p:nvSpPr>
        <p:spPr bwMode="auto">
          <a:xfrm>
            <a:off x="3028950" y="1600200"/>
            <a:ext cx="3843338" cy="457200"/>
          </a:xfrm>
          <a:prstGeom prst="rect">
            <a:avLst/>
          </a:prstGeom>
          <a:noFill/>
          <a:ln w="9525">
            <a:noFill/>
            <a:miter lim="800000"/>
            <a:headEnd/>
            <a:tailEnd/>
          </a:ln>
        </p:spPr>
        <p:txBody>
          <a:bodyPr wrap="none">
            <a:spAutoFit/>
          </a:bodyPr>
          <a:lstStyle/>
          <a:p>
            <a:pPr>
              <a:buFont typeface="Wingdings" pitchFamily="2" charset="2"/>
              <a:buChar char="Ø"/>
            </a:pPr>
            <a:r>
              <a:rPr lang="en-US" sz="2400" dirty="0"/>
              <a:t>What support do they need?</a:t>
            </a:r>
          </a:p>
        </p:txBody>
      </p:sp>
      <p:pic>
        <p:nvPicPr>
          <p:cNvPr id="51209" name="Picture 10"/>
          <p:cNvPicPr>
            <a:picLocks noChangeAspect="1" noChangeArrowheads="1"/>
          </p:cNvPicPr>
          <p:nvPr/>
        </p:nvPicPr>
        <p:blipFill>
          <a:blip r:embed="rId4" cstate="print"/>
          <a:srcRect/>
          <a:stretch>
            <a:fillRect/>
          </a:stretch>
        </p:blipFill>
        <p:spPr bwMode="auto">
          <a:xfrm>
            <a:off x="228600" y="152400"/>
            <a:ext cx="8686800" cy="676275"/>
          </a:xfrm>
          <a:prstGeom prst="rect">
            <a:avLst/>
          </a:prstGeom>
          <a:noFill/>
          <a:ln w="25400">
            <a:solidFill>
              <a:schemeClr val="tx1"/>
            </a:solid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5"/>
                                        </p:tgtEl>
                                        <p:attrNameLst>
                                          <p:attrName>style.visibility</p:attrName>
                                        </p:attrNameLst>
                                      </p:cBhvr>
                                      <p:to>
                                        <p:strVal val="visible"/>
                                      </p:to>
                                    </p:set>
                                    <p:anim calcmode="lin" valueType="num">
                                      <p:cBhvr additive="base">
                                        <p:cTn id="7" dur="500" fill="hold"/>
                                        <p:tgtEl>
                                          <p:spTgt spid="111625"/>
                                        </p:tgtEl>
                                        <p:attrNameLst>
                                          <p:attrName>ppt_x</p:attrName>
                                        </p:attrNameLst>
                                      </p:cBhvr>
                                      <p:tavLst>
                                        <p:tav tm="0">
                                          <p:val>
                                            <p:strVal val="0-#ppt_w/2"/>
                                          </p:val>
                                        </p:tav>
                                        <p:tav tm="100000">
                                          <p:val>
                                            <p:strVal val="#ppt_x"/>
                                          </p:val>
                                        </p:tav>
                                      </p:tavLst>
                                    </p:anim>
                                    <p:anim calcmode="lin" valueType="num">
                                      <p:cBhvr additive="base">
                                        <p:cTn id="8" dur="500" fill="hold"/>
                                        <p:tgtEl>
                                          <p:spTgt spid="1116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8"/>
                                        </p:tgtEl>
                                        <p:attrNameLst>
                                          <p:attrName>style.visibility</p:attrName>
                                        </p:attrNameLst>
                                      </p:cBhvr>
                                      <p:to>
                                        <p:strVal val="visible"/>
                                      </p:to>
                                    </p:set>
                                    <p:anim calcmode="lin" valueType="num">
                                      <p:cBhvr additive="base">
                                        <p:cTn id="13" dur="500" fill="hold"/>
                                        <p:tgtEl>
                                          <p:spTgt spid="111618"/>
                                        </p:tgtEl>
                                        <p:attrNameLst>
                                          <p:attrName>ppt_x</p:attrName>
                                        </p:attrNameLst>
                                      </p:cBhvr>
                                      <p:tavLst>
                                        <p:tav tm="0">
                                          <p:val>
                                            <p:strVal val="0-#ppt_w/2"/>
                                          </p:val>
                                        </p:tav>
                                        <p:tav tm="100000">
                                          <p:val>
                                            <p:strVal val="#ppt_x"/>
                                          </p:val>
                                        </p:tav>
                                      </p:tavLst>
                                    </p:anim>
                                    <p:anim calcmode="lin" valueType="num">
                                      <p:cBhvr additive="base">
                                        <p:cTn id="14" dur="500" fill="hold"/>
                                        <p:tgtEl>
                                          <p:spTgt spid="1116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d02005_"/>
          <p:cNvPicPr>
            <a:picLocks noChangeAspect="1" noChangeArrowheads="1"/>
          </p:cNvPicPr>
          <p:nvPr/>
        </p:nvPicPr>
        <p:blipFill>
          <a:blip r:embed="rId3" cstate="print"/>
          <a:srcRect/>
          <a:stretch>
            <a:fillRect/>
          </a:stretch>
        </p:blipFill>
        <p:spPr bwMode="auto">
          <a:xfrm>
            <a:off x="6096000" y="4267200"/>
            <a:ext cx="1814513" cy="2133600"/>
          </a:xfrm>
          <a:prstGeom prst="rect">
            <a:avLst/>
          </a:prstGeom>
          <a:noFill/>
          <a:ln w="9525">
            <a:noFill/>
            <a:miter lim="800000"/>
            <a:headEnd/>
            <a:tailEnd/>
          </a:ln>
        </p:spPr>
      </p:pic>
      <p:sp>
        <p:nvSpPr>
          <p:cNvPr id="52227" name="Text Box 3"/>
          <p:cNvSpPr txBox="1">
            <a:spLocks noChangeArrowheads="1"/>
          </p:cNvSpPr>
          <p:nvPr/>
        </p:nvSpPr>
        <p:spPr bwMode="auto">
          <a:xfrm>
            <a:off x="304800" y="1997075"/>
            <a:ext cx="8382000" cy="822325"/>
          </a:xfrm>
          <a:prstGeom prst="rect">
            <a:avLst/>
          </a:prstGeom>
          <a:noFill/>
          <a:ln w="9525">
            <a:noFill/>
            <a:miter lim="800000"/>
            <a:headEnd/>
            <a:tailEnd/>
          </a:ln>
        </p:spPr>
        <p:txBody>
          <a:bodyPr>
            <a:spAutoFit/>
          </a:bodyPr>
          <a:lstStyle/>
          <a:p>
            <a:pPr marL="457200" indent="-457200">
              <a:spcBef>
                <a:spcPct val="50000"/>
              </a:spcBef>
            </a:pPr>
            <a:r>
              <a:rPr lang="en-US" sz="2400" i="1" u="sng" dirty="0">
                <a:latin typeface="Verdana" pitchFamily="34" charset="0"/>
              </a:rPr>
              <a:t>A written plan that is standard specific and student specific, and:</a:t>
            </a:r>
          </a:p>
        </p:txBody>
      </p:sp>
      <p:sp>
        <p:nvSpPr>
          <p:cNvPr id="113668" name="Text Box 4"/>
          <p:cNvSpPr txBox="1">
            <a:spLocks noChangeArrowheads="1"/>
          </p:cNvSpPr>
          <p:nvPr/>
        </p:nvSpPr>
        <p:spPr bwMode="auto">
          <a:xfrm>
            <a:off x="304800" y="4191000"/>
            <a:ext cx="8382000" cy="457200"/>
          </a:xfrm>
          <a:prstGeom prst="rect">
            <a:avLst/>
          </a:prstGeom>
          <a:noFill/>
          <a:ln w="9525">
            <a:noFill/>
            <a:miter lim="800000"/>
            <a:headEnd/>
            <a:tailEnd/>
          </a:ln>
        </p:spPr>
        <p:txBody>
          <a:bodyPr>
            <a:spAutoFit/>
          </a:bodyPr>
          <a:lstStyle/>
          <a:p>
            <a:pPr marL="457200" indent="-457200">
              <a:spcBef>
                <a:spcPct val="50000"/>
              </a:spcBef>
            </a:pPr>
            <a:r>
              <a:rPr lang="en-US" sz="2400" dirty="0">
                <a:latin typeface="Verdana" pitchFamily="34" charset="0"/>
              </a:rPr>
              <a:t>2. Measured for effectiveness;</a:t>
            </a:r>
          </a:p>
        </p:txBody>
      </p:sp>
      <p:sp>
        <p:nvSpPr>
          <p:cNvPr id="113669" name="Text Box 5"/>
          <p:cNvSpPr txBox="1">
            <a:spLocks noChangeArrowheads="1"/>
          </p:cNvSpPr>
          <p:nvPr/>
        </p:nvSpPr>
        <p:spPr bwMode="auto">
          <a:xfrm>
            <a:off x="304800" y="5029200"/>
            <a:ext cx="8382000" cy="1004888"/>
          </a:xfrm>
          <a:prstGeom prst="rect">
            <a:avLst/>
          </a:prstGeom>
          <a:noFill/>
          <a:ln w="9525">
            <a:noFill/>
            <a:miter lim="800000"/>
            <a:headEnd/>
            <a:tailEnd/>
          </a:ln>
        </p:spPr>
        <p:txBody>
          <a:bodyPr>
            <a:spAutoFit/>
          </a:bodyPr>
          <a:lstStyle/>
          <a:p>
            <a:pPr marL="457200" indent="-457200">
              <a:spcBef>
                <a:spcPct val="50000"/>
              </a:spcBef>
            </a:pPr>
            <a:r>
              <a:rPr lang="en-US" sz="2400" dirty="0">
                <a:latin typeface="Verdana" pitchFamily="34" charset="0"/>
              </a:rPr>
              <a:t>3. Revised as needed based on</a:t>
            </a:r>
          </a:p>
          <a:p>
            <a:pPr marL="457200" indent="-457200">
              <a:spcBef>
                <a:spcPct val="50000"/>
              </a:spcBef>
            </a:pPr>
            <a:r>
              <a:rPr lang="en-US" sz="2400" dirty="0">
                <a:latin typeface="Verdana" pitchFamily="34" charset="0"/>
              </a:rPr>
              <a:t>    outcomes. </a:t>
            </a:r>
          </a:p>
        </p:txBody>
      </p:sp>
      <p:sp>
        <p:nvSpPr>
          <p:cNvPr id="113670" name="Text Box 6"/>
          <p:cNvSpPr txBox="1">
            <a:spLocks noChangeArrowheads="1"/>
          </p:cNvSpPr>
          <p:nvPr/>
        </p:nvSpPr>
        <p:spPr bwMode="auto">
          <a:xfrm>
            <a:off x="304800" y="3276600"/>
            <a:ext cx="8382000" cy="457200"/>
          </a:xfrm>
          <a:prstGeom prst="rect">
            <a:avLst/>
          </a:prstGeom>
          <a:noFill/>
          <a:ln w="9525">
            <a:noFill/>
            <a:miter lim="800000"/>
            <a:headEnd/>
            <a:tailEnd/>
          </a:ln>
        </p:spPr>
        <p:txBody>
          <a:bodyPr>
            <a:spAutoFit/>
          </a:bodyPr>
          <a:lstStyle/>
          <a:p>
            <a:pPr marL="457200" indent="-457200">
              <a:spcBef>
                <a:spcPct val="50000"/>
              </a:spcBef>
            </a:pPr>
            <a:r>
              <a:rPr lang="en-US" sz="2400" dirty="0">
                <a:latin typeface="Verdana" pitchFamily="34" charset="0"/>
              </a:rPr>
              <a:t>1. Implemented based on student performance data;</a:t>
            </a:r>
          </a:p>
        </p:txBody>
      </p:sp>
      <p:sp>
        <p:nvSpPr>
          <p:cNvPr id="52231" name="Rectangle 7"/>
          <p:cNvSpPr>
            <a:spLocks noChangeArrowheads="1"/>
          </p:cNvSpPr>
          <p:nvPr/>
        </p:nvSpPr>
        <p:spPr bwMode="auto">
          <a:xfrm>
            <a:off x="381000" y="1371600"/>
            <a:ext cx="1149350" cy="457200"/>
          </a:xfrm>
          <a:prstGeom prst="rect">
            <a:avLst/>
          </a:prstGeom>
          <a:noFill/>
          <a:ln w="9525">
            <a:noFill/>
            <a:miter lim="800000"/>
            <a:headEnd/>
            <a:tailEnd/>
          </a:ln>
        </p:spPr>
        <p:txBody>
          <a:bodyPr wrap="none">
            <a:spAutoFit/>
          </a:bodyPr>
          <a:lstStyle/>
          <a:p>
            <a:r>
              <a:rPr lang="en-US" sz="2400" b="1" u="sng" dirty="0">
                <a:solidFill>
                  <a:srgbClr val="800000"/>
                </a:solidFill>
              </a:rPr>
              <a:t>Action:</a:t>
            </a:r>
          </a:p>
        </p:txBody>
      </p:sp>
      <p:pic>
        <p:nvPicPr>
          <p:cNvPr id="52232" name="Picture 8"/>
          <p:cNvPicPr>
            <a:picLocks noChangeAspect="1" noChangeArrowheads="1"/>
          </p:cNvPicPr>
          <p:nvPr/>
        </p:nvPicPr>
        <p:blipFill>
          <a:blip r:embed="rId4" cstate="print"/>
          <a:srcRect/>
          <a:stretch>
            <a:fillRect/>
          </a:stretch>
        </p:blipFill>
        <p:spPr bwMode="auto">
          <a:xfrm>
            <a:off x="228600" y="228600"/>
            <a:ext cx="8686800" cy="676275"/>
          </a:xfrm>
          <a:prstGeom prst="rect">
            <a:avLst/>
          </a:prstGeom>
          <a:noFill/>
          <a:ln w="25400">
            <a:solidFill>
              <a:schemeClr val="tx1"/>
            </a:solid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box(in)">
                                      <p:cBhvr>
                                        <p:cTn id="7" dur="500"/>
                                        <p:tgtEl>
                                          <p:spTgt spid="1136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3668"/>
                                        </p:tgtEl>
                                        <p:attrNameLst>
                                          <p:attrName>style.visibility</p:attrName>
                                        </p:attrNameLst>
                                      </p:cBhvr>
                                      <p:to>
                                        <p:strVal val="visible"/>
                                      </p:to>
                                    </p:set>
                                    <p:animEffect transition="in" filter="box(in)">
                                      <p:cBhvr>
                                        <p:cTn id="12" dur="500"/>
                                        <p:tgtEl>
                                          <p:spTgt spid="11366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3669"/>
                                        </p:tgtEl>
                                        <p:attrNameLst>
                                          <p:attrName>style.visibility</p:attrName>
                                        </p:attrNameLst>
                                      </p:cBhvr>
                                      <p:to>
                                        <p:strVal val="visible"/>
                                      </p:to>
                                    </p:set>
                                    <p:animEffect transition="in" filter="box(in)">
                                      <p:cBhvr>
                                        <p:cTn id="17"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69" grpId="0"/>
      <p:bldP spid="11367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57200" y="1066800"/>
            <a:ext cx="8229600" cy="914400"/>
          </a:xfrm>
          <a:prstGeom prst="rect">
            <a:avLst/>
          </a:prstGeom>
          <a:noFill/>
          <a:ln w="9525">
            <a:noFill/>
            <a:miter lim="800000"/>
            <a:headEnd/>
            <a:tailEnd/>
          </a:ln>
        </p:spPr>
        <p:txBody>
          <a:bodyPr anchor="ctr"/>
          <a:lstStyle/>
          <a:p>
            <a:pPr algn="ctr"/>
            <a:r>
              <a:rPr lang="en-US" sz="4400" dirty="0">
                <a:solidFill>
                  <a:schemeClr val="tx2"/>
                </a:solidFill>
              </a:rPr>
              <a:t>Interventions</a:t>
            </a:r>
          </a:p>
        </p:txBody>
      </p:sp>
      <p:sp>
        <p:nvSpPr>
          <p:cNvPr id="67588" name="Rectangle 4"/>
          <p:cNvSpPr>
            <a:spLocks noChangeArrowheads="1"/>
          </p:cNvSpPr>
          <p:nvPr/>
        </p:nvSpPr>
        <p:spPr bwMode="auto">
          <a:xfrm>
            <a:off x="4191000" y="1981200"/>
            <a:ext cx="4648200" cy="3733800"/>
          </a:xfrm>
          <a:prstGeom prst="rect">
            <a:avLst/>
          </a:prstGeom>
          <a:noFill/>
          <a:ln w="9525">
            <a:noFill/>
            <a:miter lim="800000"/>
            <a:headEnd/>
            <a:tailEnd/>
          </a:ln>
        </p:spPr>
        <p:txBody>
          <a:bodyPr/>
          <a:lstStyle/>
          <a:p>
            <a:pPr marL="342900" indent="-342900">
              <a:spcBef>
                <a:spcPct val="20000"/>
              </a:spcBef>
              <a:buFontTx/>
              <a:buChar char="•"/>
            </a:pPr>
            <a:endParaRPr lang="en-US" sz="2800" dirty="0"/>
          </a:p>
        </p:txBody>
      </p:sp>
      <p:sp>
        <p:nvSpPr>
          <p:cNvPr id="53252" name="Rectangle 5"/>
          <p:cNvSpPr>
            <a:spLocks noChangeArrowheads="1"/>
          </p:cNvSpPr>
          <p:nvPr/>
        </p:nvSpPr>
        <p:spPr bwMode="auto">
          <a:xfrm>
            <a:off x="381000" y="304800"/>
            <a:ext cx="8458200" cy="6172200"/>
          </a:xfrm>
          <a:prstGeom prst="rect">
            <a:avLst/>
          </a:prstGeom>
          <a:noFill/>
          <a:ln w="9525">
            <a:solidFill>
              <a:schemeClr val="tx1"/>
            </a:solidFill>
            <a:miter lim="800000"/>
            <a:headEnd/>
            <a:tailEnd/>
          </a:ln>
        </p:spPr>
        <p:txBody>
          <a:bodyPr wrap="none" anchor="ctr"/>
          <a:lstStyle/>
          <a:p>
            <a:endParaRPr lang="en-US" sz="2400" dirty="0"/>
          </a:p>
        </p:txBody>
      </p:sp>
      <p:sp>
        <p:nvSpPr>
          <p:cNvPr id="67590" name="Rectangle 6"/>
          <p:cNvSpPr>
            <a:spLocks noChangeArrowheads="1"/>
          </p:cNvSpPr>
          <p:nvPr/>
        </p:nvSpPr>
        <p:spPr bwMode="auto">
          <a:xfrm>
            <a:off x="1676400" y="2057400"/>
            <a:ext cx="5138738" cy="457200"/>
          </a:xfrm>
          <a:prstGeom prst="rect">
            <a:avLst/>
          </a:prstGeom>
          <a:noFill/>
          <a:ln w="9525">
            <a:noFill/>
            <a:miter lim="800000"/>
            <a:headEnd/>
            <a:tailEnd/>
          </a:ln>
        </p:spPr>
        <p:txBody>
          <a:bodyPr wrap="none">
            <a:spAutoFit/>
          </a:bodyPr>
          <a:lstStyle/>
          <a:p>
            <a:pPr>
              <a:spcBef>
                <a:spcPct val="20000"/>
              </a:spcBef>
              <a:buFont typeface="Wingdings" pitchFamily="2" charset="2"/>
              <a:buChar char="Ø"/>
            </a:pPr>
            <a:r>
              <a:rPr lang="en-US" sz="2400" dirty="0">
                <a:latin typeface="Verdana" pitchFamily="34" charset="0"/>
              </a:rPr>
              <a:t>Focused on Content Standards</a:t>
            </a:r>
          </a:p>
        </p:txBody>
      </p:sp>
      <p:sp>
        <p:nvSpPr>
          <p:cNvPr id="67591" name="Rectangle 7"/>
          <p:cNvSpPr>
            <a:spLocks noChangeArrowheads="1"/>
          </p:cNvSpPr>
          <p:nvPr/>
        </p:nvSpPr>
        <p:spPr bwMode="auto">
          <a:xfrm>
            <a:off x="1676400" y="2819400"/>
            <a:ext cx="5300663" cy="457200"/>
          </a:xfrm>
          <a:prstGeom prst="rect">
            <a:avLst/>
          </a:prstGeom>
          <a:noFill/>
          <a:ln w="9525">
            <a:noFill/>
            <a:miter lim="800000"/>
            <a:headEnd/>
            <a:tailEnd/>
          </a:ln>
        </p:spPr>
        <p:txBody>
          <a:bodyPr wrap="none">
            <a:spAutoFit/>
          </a:bodyPr>
          <a:lstStyle/>
          <a:p>
            <a:pPr>
              <a:spcBef>
                <a:spcPct val="20000"/>
              </a:spcBef>
              <a:buFont typeface="Wingdings" pitchFamily="2" charset="2"/>
              <a:buChar char="Ø"/>
            </a:pPr>
            <a:r>
              <a:rPr lang="en-US" sz="2400" dirty="0">
                <a:latin typeface="Verdana" pitchFamily="34" charset="0"/>
              </a:rPr>
              <a:t>Targeted to Individual Students</a:t>
            </a:r>
          </a:p>
        </p:txBody>
      </p:sp>
      <p:sp>
        <p:nvSpPr>
          <p:cNvPr id="67592" name="Rectangle 8"/>
          <p:cNvSpPr>
            <a:spLocks noChangeArrowheads="1"/>
          </p:cNvSpPr>
          <p:nvPr/>
        </p:nvSpPr>
        <p:spPr bwMode="auto">
          <a:xfrm>
            <a:off x="1676400" y="3505200"/>
            <a:ext cx="1901825" cy="457200"/>
          </a:xfrm>
          <a:prstGeom prst="rect">
            <a:avLst/>
          </a:prstGeom>
          <a:noFill/>
          <a:ln w="9525">
            <a:noFill/>
            <a:miter lim="800000"/>
            <a:headEnd/>
            <a:tailEnd/>
          </a:ln>
        </p:spPr>
        <p:txBody>
          <a:bodyPr wrap="none">
            <a:spAutoFit/>
          </a:bodyPr>
          <a:lstStyle/>
          <a:p>
            <a:pPr>
              <a:spcBef>
                <a:spcPct val="20000"/>
              </a:spcBef>
              <a:buFont typeface="Wingdings" pitchFamily="2" charset="2"/>
              <a:buChar char="Ø"/>
            </a:pPr>
            <a:r>
              <a:rPr lang="en-US" sz="2400" dirty="0">
                <a:latin typeface="Verdana" pitchFamily="34" charset="0"/>
              </a:rPr>
              <a:t>Measured</a:t>
            </a:r>
          </a:p>
        </p:txBody>
      </p:sp>
      <p:sp>
        <p:nvSpPr>
          <p:cNvPr id="67593" name="Rectangle 9"/>
          <p:cNvSpPr>
            <a:spLocks noChangeArrowheads="1"/>
          </p:cNvSpPr>
          <p:nvPr/>
        </p:nvSpPr>
        <p:spPr bwMode="auto">
          <a:xfrm>
            <a:off x="1676400" y="4191000"/>
            <a:ext cx="3597275" cy="457200"/>
          </a:xfrm>
          <a:prstGeom prst="rect">
            <a:avLst/>
          </a:prstGeom>
          <a:noFill/>
          <a:ln w="9525">
            <a:noFill/>
            <a:miter lim="800000"/>
            <a:headEnd/>
            <a:tailEnd/>
          </a:ln>
        </p:spPr>
        <p:txBody>
          <a:bodyPr wrap="none">
            <a:spAutoFit/>
          </a:bodyPr>
          <a:lstStyle/>
          <a:p>
            <a:pPr>
              <a:spcBef>
                <a:spcPct val="20000"/>
              </a:spcBef>
              <a:buFont typeface="Wingdings" pitchFamily="2" charset="2"/>
              <a:buChar char="Ø"/>
            </a:pPr>
            <a:r>
              <a:rPr lang="en-US" sz="2400" dirty="0">
                <a:latin typeface="Verdana" pitchFamily="34" charset="0"/>
              </a:rPr>
              <a:t>Planned by Teachers</a:t>
            </a:r>
          </a:p>
        </p:txBody>
      </p:sp>
      <p:sp>
        <p:nvSpPr>
          <p:cNvPr id="67594" name="Rectangle 10"/>
          <p:cNvSpPr>
            <a:spLocks noChangeArrowheads="1"/>
          </p:cNvSpPr>
          <p:nvPr/>
        </p:nvSpPr>
        <p:spPr bwMode="auto">
          <a:xfrm>
            <a:off x="1676400" y="4800600"/>
            <a:ext cx="7010400" cy="457200"/>
          </a:xfrm>
          <a:prstGeom prst="rect">
            <a:avLst/>
          </a:prstGeom>
          <a:noFill/>
          <a:ln w="9525">
            <a:noFill/>
            <a:miter lim="800000"/>
            <a:headEnd/>
            <a:tailEnd/>
          </a:ln>
        </p:spPr>
        <p:txBody>
          <a:bodyPr>
            <a:spAutoFit/>
          </a:bodyPr>
          <a:lstStyle/>
          <a:p>
            <a:pPr>
              <a:spcBef>
                <a:spcPct val="20000"/>
              </a:spcBef>
              <a:buFont typeface="Wingdings" pitchFamily="2" charset="2"/>
              <a:buChar char="Ø"/>
            </a:pPr>
            <a:r>
              <a:rPr lang="en-US" sz="2400" dirty="0">
                <a:latin typeface="Verdana" pitchFamily="34" charset="0"/>
              </a:rPr>
              <a:t>During the School Day (most effective)</a:t>
            </a:r>
          </a:p>
        </p:txBody>
      </p:sp>
      <p:sp>
        <p:nvSpPr>
          <p:cNvPr id="67595" name="Rectangle 11"/>
          <p:cNvSpPr>
            <a:spLocks noChangeArrowheads="1"/>
          </p:cNvSpPr>
          <p:nvPr/>
        </p:nvSpPr>
        <p:spPr bwMode="auto">
          <a:xfrm>
            <a:off x="1676400" y="5562600"/>
            <a:ext cx="6705600" cy="457200"/>
          </a:xfrm>
          <a:prstGeom prst="rect">
            <a:avLst/>
          </a:prstGeom>
          <a:noFill/>
          <a:ln w="9525">
            <a:noFill/>
            <a:miter lim="800000"/>
            <a:headEnd/>
            <a:tailEnd/>
          </a:ln>
        </p:spPr>
        <p:txBody>
          <a:bodyPr>
            <a:spAutoFit/>
          </a:bodyPr>
          <a:lstStyle/>
          <a:p>
            <a:pPr>
              <a:spcBef>
                <a:spcPct val="20000"/>
              </a:spcBef>
              <a:buFont typeface="Wingdings" pitchFamily="2" charset="2"/>
              <a:buChar char="Ø"/>
            </a:pPr>
            <a:r>
              <a:rPr lang="en-US" sz="2400" dirty="0">
                <a:latin typeface="Verdana" pitchFamily="34" charset="0"/>
              </a:rPr>
              <a:t>Beyond the School Day (less effective)</a:t>
            </a:r>
          </a:p>
        </p:txBody>
      </p:sp>
      <p:pic>
        <p:nvPicPr>
          <p:cNvPr id="53259" name="Picture 13"/>
          <p:cNvPicPr>
            <a:picLocks noChangeAspect="1" noChangeArrowheads="1"/>
          </p:cNvPicPr>
          <p:nvPr/>
        </p:nvPicPr>
        <p:blipFill>
          <a:blip r:embed="rId3" cstate="print"/>
          <a:srcRect/>
          <a:stretch>
            <a:fillRect/>
          </a:stretch>
        </p:blipFill>
        <p:spPr bwMode="auto">
          <a:xfrm>
            <a:off x="228600" y="152400"/>
            <a:ext cx="8686800" cy="676275"/>
          </a:xfrm>
          <a:prstGeom prst="rect">
            <a:avLst/>
          </a:prstGeom>
          <a:noFill/>
          <a:ln w="25400">
            <a:solidFill>
              <a:schemeClr val="tx1"/>
            </a:solid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7588"/>
                                        </p:tgtEl>
                                        <p:attrNameLst>
                                          <p:attrName>style.visibility</p:attrName>
                                        </p:attrNameLst>
                                      </p:cBhvr>
                                      <p:to>
                                        <p:strVal val="visible"/>
                                      </p:to>
                                    </p:set>
                                    <p:animEffect transition="in" filter="blinds(horizontal)">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 calcmode="lin" valueType="num">
                                      <p:cBhvr additive="base">
                                        <p:cTn id="12" dur="500" fill="hold"/>
                                        <p:tgtEl>
                                          <p:spTgt spid="67590"/>
                                        </p:tgtEl>
                                        <p:attrNameLst>
                                          <p:attrName>ppt_x</p:attrName>
                                        </p:attrNameLst>
                                      </p:cBhvr>
                                      <p:tavLst>
                                        <p:tav tm="0">
                                          <p:val>
                                            <p:strVal val="0-#ppt_w/2"/>
                                          </p:val>
                                        </p:tav>
                                        <p:tav tm="100000">
                                          <p:val>
                                            <p:strVal val="#ppt_x"/>
                                          </p:val>
                                        </p:tav>
                                      </p:tavLst>
                                    </p:anim>
                                    <p:anim calcmode="lin" valueType="num">
                                      <p:cBhvr additive="base">
                                        <p:cTn id="13" dur="500" fill="hold"/>
                                        <p:tgtEl>
                                          <p:spTgt spid="6759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7591"/>
                                        </p:tgtEl>
                                        <p:attrNameLst>
                                          <p:attrName>style.visibility</p:attrName>
                                        </p:attrNameLst>
                                      </p:cBhvr>
                                      <p:to>
                                        <p:strVal val="visible"/>
                                      </p:to>
                                    </p:set>
                                    <p:anim calcmode="lin" valueType="num">
                                      <p:cBhvr additive="base">
                                        <p:cTn id="18" dur="500" fill="hold"/>
                                        <p:tgtEl>
                                          <p:spTgt spid="67591"/>
                                        </p:tgtEl>
                                        <p:attrNameLst>
                                          <p:attrName>ppt_x</p:attrName>
                                        </p:attrNameLst>
                                      </p:cBhvr>
                                      <p:tavLst>
                                        <p:tav tm="0">
                                          <p:val>
                                            <p:strVal val="0-#ppt_w/2"/>
                                          </p:val>
                                        </p:tav>
                                        <p:tav tm="100000">
                                          <p:val>
                                            <p:strVal val="#ppt_x"/>
                                          </p:val>
                                        </p:tav>
                                      </p:tavLst>
                                    </p:anim>
                                    <p:anim calcmode="lin" valueType="num">
                                      <p:cBhvr additive="base">
                                        <p:cTn id="19" dur="500" fill="hold"/>
                                        <p:tgtEl>
                                          <p:spTgt spid="6759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7592"/>
                                        </p:tgtEl>
                                        <p:attrNameLst>
                                          <p:attrName>style.visibility</p:attrName>
                                        </p:attrNameLst>
                                      </p:cBhvr>
                                      <p:to>
                                        <p:strVal val="visible"/>
                                      </p:to>
                                    </p:set>
                                    <p:anim calcmode="lin" valueType="num">
                                      <p:cBhvr additive="base">
                                        <p:cTn id="24" dur="500" fill="hold"/>
                                        <p:tgtEl>
                                          <p:spTgt spid="67592"/>
                                        </p:tgtEl>
                                        <p:attrNameLst>
                                          <p:attrName>ppt_x</p:attrName>
                                        </p:attrNameLst>
                                      </p:cBhvr>
                                      <p:tavLst>
                                        <p:tav tm="0">
                                          <p:val>
                                            <p:strVal val="0-#ppt_w/2"/>
                                          </p:val>
                                        </p:tav>
                                        <p:tav tm="100000">
                                          <p:val>
                                            <p:strVal val="#ppt_x"/>
                                          </p:val>
                                        </p:tav>
                                      </p:tavLst>
                                    </p:anim>
                                    <p:anim calcmode="lin" valueType="num">
                                      <p:cBhvr additive="base">
                                        <p:cTn id="25" dur="500" fill="hold"/>
                                        <p:tgtEl>
                                          <p:spTgt spid="6759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7593"/>
                                        </p:tgtEl>
                                        <p:attrNameLst>
                                          <p:attrName>style.visibility</p:attrName>
                                        </p:attrNameLst>
                                      </p:cBhvr>
                                      <p:to>
                                        <p:strVal val="visible"/>
                                      </p:to>
                                    </p:set>
                                    <p:anim calcmode="lin" valueType="num">
                                      <p:cBhvr additive="base">
                                        <p:cTn id="30" dur="500" fill="hold"/>
                                        <p:tgtEl>
                                          <p:spTgt spid="67593"/>
                                        </p:tgtEl>
                                        <p:attrNameLst>
                                          <p:attrName>ppt_x</p:attrName>
                                        </p:attrNameLst>
                                      </p:cBhvr>
                                      <p:tavLst>
                                        <p:tav tm="0">
                                          <p:val>
                                            <p:strVal val="0-#ppt_w/2"/>
                                          </p:val>
                                        </p:tav>
                                        <p:tav tm="100000">
                                          <p:val>
                                            <p:strVal val="#ppt_x"/>
                                          </p:val>
                                        </p:tav>
                                      </p:tavLst>
                                    </p:anim>
                                    <p:anim calcmode="lin" valueType="num">
                                      <p:cBhvr additive="base">
                                        <p:cTn id="31" dur="500" fill="hold"/>
                                        <p:tgtEl>
                                          <p:spTgt spid="6759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7594"/>
                                        </p:tgtEl>
                                        <p:attrNameLst>
                                          <p:attrName>style.visibility</p:attrName>
                                        </p:attrNameLst>
                                      </p:cBhvr>
                                      <p:to>
                                        <p:strVal val="visible"/>
                                      </p:to>
                                    </p:set>
                                    <p:anim calcmode="lin" valueType="num">
                                      <p:cBhvr additive="base">
                                        <p:cTn id="36" dur="500" fill="hold"/>
                                        <p:tgtEl>
                                          <p:spTgt spid="67594"/>
                                        </p:tgtEl>
                                        <p:attrNameLst>
                                          <p:attrName>ppt_x</p:attrName>
                                        </p:attrNameLst>
                                      </p:cBhvr>
                                      <p:tavLst>
                                        <p:tav tm="0">
                                          <p:val>
                                            <p:strVal val="0-#ppt_w/2"/>
                                          </p:val>
                                        </p:tav>
                                        <p:tav tm="100000">
                                          <p:val>
                                            <p:strVal val="#ppt_x"/>
                                          </p:val>
                                        </p:tav>
                                      </p:tavLst>
                                    </p:anim>
                                    <p:anim calcmode="lin" valueType="num">
                                      <p:cBhvr additive="base">
                                        <p:cTn id="37" dur="500" fill="hold"/>
                                        <p:tgtEl>
                                          <p:spTgt spid="6759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7595"/>
                                        </p:tgtEl>
                                        <p:attrNameLst>
                                          <p:attrName>style.visibility</p:attrName>
                                        </p:attrNameLst>
                                      </p:cBhvr>
                                      <p:to>
                                        <p:strVal val="visible"/>
                                      </p:to>
                                    </p:set>
                                    <p:anim calcmode="lin" valueType="num">
                                      <p:cBhvr additive="base">
                                        <p:cTn id="42" dur="500" fill="hold"/>
                                        <p:tgtEl>
                                          <p:spTgt spid="67595"/>
                                        </p:tgtEl>
                                        <p:attrNameLst>
                                          <p:attrName>ppt_x</p:attrName>
                                        </p:attrNameLst>
                                      </p:cBhvr>
                                      <p:tavLst>
                                        <p:tav tm="0">
                                          <p:val>
                                            <p:strVal val="0-#ppt_w/2"/>
                                          </p:val>
                                        </p:tav>
                                        <p:tav tm="100000">
                                          <p:val>
                                            <p:strVal val="#ppt_x"/>
                                          </p:val>
                                        </p:tav>
                                      </p:tavLst>
                                    </p:anim>
                                    <p:anim calcmode="lin" valueType="num">
                                      <p:cBhvr additive="base">
                                        <p:cTn id="43"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90" grpId="0"/>
      <p:bldP spid="67591" grpId="0"/>
      <p:bldP spid="67592" grpId="0"/>
      <p:bldP spid="67593" grpId="0"/>
      <p:bldP spid="67594" grpId="0"/>
      <p:bldP spid="6759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5105400"/>
            <a:ext cx="3200400" cy="530225"/>
          </a:xfrm>
          <a:prstGeom prst="rect">
            <a:avLst/>
          </a:prstGeom>
          <a:noFill/>
          <a:ln w="9525">
            <a:noFill/>
            <a:miter lim="800000"/>
            <a:headEnd/>
            <a:tailEnd/>
          </a:ln>
        </p:spPr>
        <p:txBody>
          <a:bodyPr>
            <a:spAutoFit/>
          </a:bodyPr>
          <a:lstStyle/>
          <a:p>
            <a:pPr>
              <a:lnSpc>
                <a:spcPct val="120000"/>
              </a:lnSpc>
              <a:spcBef>
                <a:spcPct val="20000"/>
              </a:spcBef>
              <a:buClr>
                <a:schemeClr val="tx1"/>
              </a:buClr>
              <a:buFont typeface="Wingdings" pitchFamily="2" charset="2"/>
              <a:buChar char="Ø"/>
            </a:pPr>
            <a:r>
              <a:rPr lang="en-US" sz="2400" dirty="0">
                <a:latin typeface="Arial" charset="0"/>
                <a:cs typeface="Arial" charset="0"/>
              </a:rPr>
              <a:t>Must be measured</a:t>
            </a:r>
            <a:endParaRPr lang="en-US" sz="2400" dirty="0"/>
          </a:p>
        </p:txBody>
      </p:sp>
      <p:sp>
        <p:nvSpPr>
          <p:cNvPr id="54275" name="Text Box 4"/>
          <p:cNvSpPr txBox="1">
            <a:spLocks noChangeArrowheads="1"/>
          </p:cNvSpPr>
          <p:nvPr/>
        </p:nvSpPr>
        <p:spPr bwMode="auto">
          <a:xfrm>
            <a:off x="2209800" y="1592263"/>
            <a:ext cx="4267200" cy="541337"/>
          </a:xfrm>
          <a:prstGeom prst="rect">
            <a:avLst/>
          </a:prstGeom>
          <a:noFill/>
          <a:ln w="22225">
            <a:solidFill>
              <a:schemeClr val="tx1"/>
            </a:solidFill>
            <a:miter lim="800000"/>
            <a:headEnd/>
            <a:tailEnd/>
          </a:ln>
        </p:spPr>
        <p:txBody>
          <a:bodyPr>
            <a:spAutoFit/>
          </a:bodyPr>
          <a:lstStyle/>
          <a:p>
            <a:pPr>
              <a:spcBef>
                <a:spcPct val="50000"/>
              </a:spcBef>
            </a:pPr>
            <a:r>
              <a:rPr lang="en-US" sz="2800" b="1" dirty="0">
                <a:latin typeface="Arial" charset="0"/>
              </a:rPr>
              <a:t>Planning Interventions</a:t>
            </a:r>
          </a:p>
        </p:txBody>
      </p:sp>
      <p:sp>
        <p:nvSpPr>
          <p:cNvPr id="54276" name="Rectangle 9"/>
          <p:cNvSpPr>
            <a:spLocks noChangeArrowheads="1"/>
          </p:cNvSpPr>
          <p:nvPr/>
        </p:nvSpPr>
        <p:spPr bwMode="auto">
          <a:xfrm>
            <a:off x="685800" y="2301875"/>
            <a:ext cx="7467600" cy="822325"/>
          </a:xfrm>
          <a:prstGeom prst="rect">
            <a:avLst/>
          </a:prstGeom>
          <a:noFill/>
          <a:ln w="9525">
            <a:noFill/>
            <a:miter lim="800000"/>
            <a:headEnd/>
            <a:tailEnd/>
          </a:ln>
        </p:spPr>
        <p:txBody>
          <a:bodyPr>
            <a:spAutoFit/>
          </a:bodyPr>
          <a:lstStyle/>
          <a:p>
            <a:r>
              <a:rPr lang="en-US" sz="2400" b="1" i="1" dirty="0"/>
              <a:t>Interventions must be planned collaboratively with all teachers (grade level or department) and administrators.</a:t>
            </a:r>
          </a:p>
        </p:txBody>
      </p:sp>
      <p:sp>
        <p:nvSpPr>
          <p:cNvPr id="14346" name="Rectangle 10"/>
          <p:cNvSpPr>
            <a:spLocks noChangeArrowheads="1"/>
          </p:cNvSpPr>
          <p:nvPr/>
        </p:nvSpPr>
        <p:spPr bwMode="auto">
          <a:xfrm>
            <a:off x="609600" y="3352800"/>
            <a:ext cx="7648575" cy="457200"/>
          </a:xfrm>
          <a:prstGeom prst="rect">
            <a:avLst/>
          </a:prstGeom>
          <a:noFill/>
          <a:ln w="9525">
            <a:noFill/>
            <a:miter lim="800000"/>
            <a:headEnd/>
            <a:tailEnd/>
          </a:ln>
        </p:spPr>
        <p:txBody>
          <a:bodyPr wrap="none">
            <a:spAutoFit/>
          </a:bodyPr>
          <a:lstStyle/>
          <a:p>
            <a:pPr>
              <a:buFont typeface="Wingdings" pitchFamily="2" charset="2"/>
              <a:buChar char="Ø"/>
            </a:pPr>
            <a:r>
              <a:rPr lang="en-US" sz="2400" dirty="0">
                <a:latin typeface="Arial" charset="0"/>
              </a:rPr>
              <a:t>Must center on common, reliable achievement results</a:t>
            </a:r>
          </a:p>
        </p:txBody>
      </p:sp>
      <p:sp>
        <p:nvSpPr>
          <p:cNvPr id="14347" name="Rectangle 11"/>
          <p:cNvSpPr>
            <a:spLocks noChangeArrowheads="1"/>
          </p:cNvSpPr>
          <p:nvPr/>
        </p:nvSpPr>
        <p:spPr bwMode="auto">
          <a:xfrm>
            <a:off x="619125" y="3913188"/>
            <a:ext cx="4343400" cy="530225"/>
          </a:xfrm>
          <a:prstGeom prst="rect">
            <a:avLst/>
          </a:prstGeom>
          <a:noFill/>
          <a:ln w="9525">
            <a:noFill/>
            <a:miter lim="800000"/>
            <a:headEnd/>
            <a:tailEnd/>
          </a:ln>
        </p:spPr>
        <p:txBody>
          <a:bodyPr wrap="none">
            <a:spAutoFit/>
          </a:bodyPr>
          <a:lstStyle/>
          <a:p>
            <a:pPr>
              <a:lnSpc>
                <a:spcPct val="120000"/>
              </a:lnSpc>
              <a:spcBef>
                <a:spcPct val="20000"/>
              </a:spcBef>
              <a:buClr>
                <a:schemeClr val="tx1"/>
              </a:buClr>
              <a:buFont typeface="Wingdings" pitchFamily="2" charset="2"/>
              <a:buChar char="Ø"/>
            </a:pPr>
            <a:r>
              <a:rPr lang="en-US" sz="2400" dirty="0">
                <a:latin typeface="Arial" charset="0"/>
              </a:rPr>
              <a:t>Must be aligned to standards</a:t>
            </a:r>
          </a:p>
        </p:txBody>
      </p:sp>
      <p:pic>
        <p:nvPicPr>
          <p:cNvPr id="54279" name="Picture 12"/>
          <p:cNvPicPr>
            <a:picLocks noChangeAspect="1" noChangeArrowheads="1"/>
          </p:cNvPicPr>
          <p:nvPr/>
        </p:nvPicPr>
        <p:blipFill>
          <a:blip r:embed="rId3" cstate="print"/>
          <a:srcRect/>
          <a:stretch>
            <a:fillRect/>
          </a:stretch>
        </p:blipFill>
        <p:spPr bwMode="auto">
          <a:xfrm>
            <a:off x="228600" y="152400"/>
            <a:ext cx="8686800" cy="676275"/>
          </a:xfrm>
          <a:prstGeom prst="rect">
            <a:avLst/>
          </a:prstGeom>
          <a:noFill/>
          <a:ln w="25400">
            <a:solidFill>
              <a:schemeClr val="tx1"/>
            </a:solidFill>
            <a:miter lim="800000"/>
            <a:headEnd/>
            <a:tailEnd/>
          </a:ln>
        </p:spPr>
      </p:pic>
      <p:sp>
        <p:nvSpPr>
          <p:cNvPr id="14349" name="Text Box 13"/>
          <p:cNvSpPr txBox="1">
            <a:spLocks noChangeArrowheads="1"/>
          </p:cNvSpPr>
          <p:nvPr/>
        </p:nvSpPr>
        <p:spPr bwMode="auto">
          <a:xfrm>
            <a:off x="612775" y="5791200"/>
            <a:ext cx="6019800" cy="457200"/>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400" dirty="0">
                <a:latin typeface="Arial" charset="0"/>
              </a:rPr>
              <a:t>Must have an established exit criteria</a:t>
            </a:r>
          </a:p>
        </p:txBody>
      </p:sp>
      <p:sp>
        <p:nvSpPr>
          <p:cNvPr id="14350" name="Text Box 14"/>
          <p:cNvSpPr txBox="1">
            <a:spLocks noChangeArrowheads="1"/>
          </p:cNvSpPr>
          <p:nvPr/>
        </p:nvSpPr>
        <p:spPr bwMode="auto">
          <a:xfrm>
            <a:off x="603250" y="4592638"/>
            <a:ext cx="5562600" cy="457200"/>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400" dirty="0">
                <a:latin typeface="Arial" charset="0"/>
              </a:rPr>
              <a:t>Must have an entrance criteria</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anim calcmode="lin" valueType="num">
                                      <p:cBhvr additive="base">
                                        <p:cTn id="7" dur="500" fill="hold"/>
                                        <p:tgtEl>
                                          <p:spTgt spid="14346"/>
                                        </p:tgtEl>
                                        <p:attrNameLst>
                                          <p:attrName>ppt_x</p:attrName>
                                        </p:attrNameLst>
                                      </p:cBhvr>
                                      <p:tavLst>
                                        <p:tav tm="0">
                                          <p:val>
                                            <p:strVal val="0-#ppt_w/2"/>
                                          </p:val>
                                        </p:tav>
                                        <p:tav tm="100000">
                                          <p:val>
                                            <p:strVal val="#ppt_x"/>
                                          </p:val>
                                        </p:tav>
                                      </p:tavLst>
                                    </p:anim>
                                    <p:anim calcmode="lin" valueType="num">
                                      <p:cBhvr additive="base">
                                        <p:cTn id="8"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7"/>
                                        </p:tgtEl>
                                        <p:attrNameLst>
                                          <p:attrName>style.visibility</p:attrName>
                                        </p:attrNameLst>
                                      </p:cBhvr>
                                      <p:to>
                                        <p:strVal val="visible"/>
                                      </p:to>
                                    </p:set>
                                    <p:anim calcmode="lin" valueType="num">
                                      <p:cBhvr additive="base">
                                        <p:cTn id="13" dur="500" fill="hold"/>
                                        <p:tgtEl>
                                          <p:spTgt spid="14347"/>
                                        </p:tgtEl>
                                        <p:attrNameLst>
                                          <p:attrName>ppt_x</p:attrName>
                                        </p:attrNameLst>
                                      </p:cBhvr>
                                      <p:tavLst>
                                        <p:tav tm="0">
                                          <p:val>
                                            <p:strVal val="0-#ppt_w/2"/>
                                          </p:val>
                                        </p:tav>
                                        <p:tav tm="100000">
                                          <p:val>
                                            <p:strVal val="#ppt_x"/>
                                          </p:val>
                                        </p:tav>
                                      </p:tavLst>
                                    </p:anim>
                                    <p:anim calcmode="lin" valueType="num">
                                      <p:cBhvr additive="base">
                                        <p:cTn id="14"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50"/>
                                        </p:tgtEl>
                                        <p:attrNameLst>
                                          <p:attrName>style.visibility</p:attrName>
                                        </p:attrNameLst>
                                      </p:cBhvr>
                                      <p:to>
                                        <p:strVal val="visible"/>
                                      </p:to>
                                    </p:set>
                                    <p:anim calcmode="lin" valueType="num">
                                      <p:cBhvr additive="base">
                                        <p:cTn id="19" dur="500" fill="hold"/>
                                        <p:tgtEl>
                                          <p:spTgt spid="14350"/>
                                        </p:tgtEl>
                                        <p:attrNameLst>
                                          <p:attrName>ppt_x</p:attrName>
                                        </p:attrNameLst>
                                      </p:cBhvr>
                                      <p:tavLst>
                                        <p:tav tm="0">
                                          <p:val>
                                            <p:strVal val="0-#ppt_w/2"/>
                                          </p:val>
                                        </p:tav>
                                        <p:tav tm="100000">
                                          <p:val>
                                            <p:strVal val="#ppt_x"/>
                                          </p:val>
                                        </p:tav>
                                      </p:tavLst>
                                    </p:anim>
                                    <p:anim calcmode="lin" valueType="num">
                                      <p:cBhvr additive="base">
                                        <p:cTn id="20" dur="500" fill="hold"/>
                                        <p:tgtEl>
                                          <p:spTgt spid="143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8"/>
                                        </p:tgtEl>
                                        <p:attrNameLst>
                                          <p:attrName>style.visibility</p:attrName>
                                        </p:attrNameLst>
                                      </p:cBhvr>
                                      <p:to>
                                        <p:strVal val="visible"/>
                                      </p:to>
                                    </p:set>
                                    <p:anim calcmode="lin" valueType="num">
                                      <p:cBhvr additive="base">
                                        <p:cTn id="25" dur="500" fill="hold"/>
                                        <p:tgtEl>
                                          <p:spTgt spid="14338"/>
                                        </p:tgtEl>
                                        <p:attrNameLst>
                                          <p:attrName>ppt_x</p:attrName>
                                        </p:attrNameLst>
                                      </p:cBhvr>
                                      <p:tavLst>
                                        <p:tav tm="0">
                                          <p:val>
                                            <p:strVal val="0-#ppt_w/2"/>
                                          </p:val>
                                        </p:tav>
                                        <p:tav tm="100000">
                                          <p:val>
                                            <p:strVal val="#ppt_x"/>
                                          </p:val>
                                        </p:tav>
                                      </p:tavLst>
                                    </p:anim>
                                    <p:anim calcmode="lin" valueType="num">
                                      <p:cBhvr additive="base">
                                        <p:cTn id="26"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9"/>
                                        </p:tgtEl>
                                        <p:attrNameLst>
                                          <p:attrName>style.visibility</p:attrName>
                                        </p:attrNameLst>
                                      </p:cBhvr>
                                      <p:to>
                                        <p:strVal val="visible"/>
                                      </p:to>
                                    </p:set>
                                    <p:anim calcmode="lin" valueType="num">
                                      <p:cBhvr additive="base">
                                        <p:cTn id="31" dur="500" fill="hold"/>
                                        <p:tgtEl>
                                          <p:spTgt spid="14349"/>
                                        </p:tgtEl>
                                        <p:attrNameLst>
                                          <p:attrName>ppt_x</p:attrName>
                                        </p:attrNameLst>
                                      </p:cBhvr>
                                      <p:tavLst>
                                        <p:tav tm="0">
                                          <p:val>
                                            <p:strVal val="0-#ppt_w/2"/>
                                          </p:val>
                                        </p:tav>
                                        <p:tav tm="100000">
                                          <p:val>
                                            <p:strVal val="#ppt_x"/>
                                          </p:val>
                                        </p:tav>
                                      </p:tavLst>
                                    </p:anim>
                                    <p:anim calcmode="lin" valueType="num">
                                      <p:cBhvr additive="base">
                                        <p:cTn id="32" dur="500" fill="hold"/>
                                        <p:tgtEl>
                                          <p:spTgt spid="14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6" grpId="0"/>
      <p:bldP spid="14347" grpId="0"/>
      <p:bldP spid="14349" grpId="0"/>
      <p:bldP spid="1435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acing Example1.jpg"/>
          <p:cNvPicPr>
            <a:picLocks noChangeAspect="1"/>
          </p:cNvPicPr>
          <p:nvPr/>
        </p:nvPicPr>
        <p:blipFill>
          <a:blip r:embed="rId3" cstate="print"/>
          <a:srcRect/>
          <a:stretch>
            <a:fillRect/>
          </a:stretch>
        </p:blipFill>
        <p:spPr bwMode="auto">
          <a:xfrm>
            <a:off x="117475" y="381000"/>
            <a:ext cx="890905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1924291" y="0"/>
            <a:ext cx="5314709" cy="68829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152400"/>
            <a:ext cx="8001000" cy="1815882"/>
          </a:xfrm>
          <a:prstGeom prst="rect">
            <a:avLst/>
          </a:prstGeom>
        </p:spPr>
        <p:txBody>
          <a:bodyPr wrap="square">
            <a:spAutoFit/>
          </a:bodyPr>
          <a:lstStyle/>
          <a:p>
            <a:pPr marL="514350" indent="-514350">
              <a:buFont typeface="Calibri" pitchFamily="34" charset="0"/>
              <a:buAutoNum type="arabicPeriod"/>
            </a:pPr>
            <a:r>
              <a:rPr lang="en-US" sz="2800" dirty="0" smtClean="0"/>
              <a:t>Answer the question:</a:t>
            </a:r>
          </a:p>
          <a:p>
            <a:pPr lvl="1"/>
            <a:r>
              <a:rPr lang="en-US" sz="2800" b="1" i="1" dirty="0" smtClean="0"/>
              <a:t>“What must my students be able to do or  </a:t>
            </a:r>
          </a:p>
          <a:p>
            <a:pPr lvl="1"/>
            <a:r>
              <a:rPr lang="en-US" sz="2800" b="1" i="1" dirty="0" smtClean="0"/>
              <a:t>      demonstrate for me to know they are        </a:t>
            </a:r>
          </a:p>
          <a:p>
            <a:pPr lvl="1"/>
            <a:r>
              <a:rPr lang="en-US" sz="2800" b="1" i="1" dirty="0" smtClean="0"/>
              <a:t>      proficient to this standard?”</a:t>
            </a:r>
          </a:p>
        </p:txBody>
      </p:sp>
      <p:sp>
        <p:nvSpPr>
          <p:cNvPr id="3" name="Rectangle 2"/>
          <p:cNvSpPr/>
          <p:nvPr/>
        </p:nvSpPr>
        <p:spPr>
          <a:xfrm>
            <a:off x="304800" y="2057400"/>
            <a:ext cx="7620000" cy="954107"/>
          </a:xfrm>
          <a:prstGeom prst="rect">
            <a:avLst/>
          </a:prstGeom>
        </p:spPr>
        <p:txBody>
          <a:bodyPr wrap="square">
            <a:spAutoFit/>
          </a:bodyPr>
          <a:lstStyle/>
          <a:p>
            <a:pPr marL="514350" indent="-514350"/>
            <a:r>
              <a:rPr lang="en-US" sz="2800" dirty="0" smtClean="0"/>
              <a:t>2.	Find a stem that matches your answer to question one.</a:t>
            </a:r>
          </a:p>
        </p:txBody>
      </p:sp>
      <p:sp>
        <p:nvSpPr>
          <p:cNvPr id="4" name="Rectangle 3"/>
          <p:cNvSpPr/>
          <p:nvPr/>
        </p:nvSpPr>
        <p:spPr>
          <a:xfrm>
            <a:off x="304800" y="3009900"/>
            <a:ext cx="7924800" cy="1815882"/>
          </a:xfrm>
          <a:prstGeom prst="rect">
            <a:avLst/>
          </a:prstGeom>
        </p:spPr>
        <p:txBody>
          <a:bodyPr wrap="square">
            <a:spAutoFit/>
          </a:bodyPr>
          <a:lstStyle/>
          <a:p>
            <a:pPr marL="457200" indent="-457200">
              <a:buAutoNum type="arabicPeriod" startAt="3"/>
            </a:pPr>
            <a:r>
              <a:rPr lang="en-US" sz="2800" dirty="0" smtClean="0">
                <a:latin typeface="+mn-lt"/>
              </a:rPr>
              <a:t>Before examining the alternatives ask yourself</a:t>
            </a:r>
            <a:r>
              <a:rPr lang="en-US" sz="2800" b="1" i="1" dirty="0" smtClean="0">
                <a:latin typeface="+mn-lt"/>
              </a:rPr>
              <a:t>:  </a:t>
            </a:r>
          </a:p>
          <a:p>
            <a:pPr marL="457200" indent="-457200"/>
            <a:r>
              <a:rPr lang="en-US" sz="2800" b="1" i="1" dirty="0" smtClean="0">
                <a:latin typeface="+mn-lt"/>
              </a:rPr>
              <a:t>	“What are the common mistakes my students make or misconceptions my students have regarding this standard?”</a:t>
            </a:r>
            <a:endParaRPr lang="en-US" sz="2800" dirty="0">
              <a:latin typeface="+mn-lt"/>
            </a:endParaRPr>
          </a:p>
        </p:txBody>
      </p:sp>
      <p:sp>
        <p:nvSpPr>
          <p:cNvPr id="5" name="Rectangle 4"/>
          <p:cNvSpPr/>
          <p:nvPr/>
        </p:nvSpPr>
        <p:spPr>
          <a:xfrm>
            <a:off x="304800" y="4876800"/>
            <a:ext cx="7543800" cy="1815882"/>
          </a:xfrm>
          <a:prstGeom prst="rect">
            <a:avLst/>
          </a:prstGeom>
        </p:spPr>
        <p:txBody>
          <a:bodyPr wrap="square">
            <a:spAutoFit/>
          </a:bodyPr>
          <a:lstStyle/>
          <a:p>
            <a:pPr marL="514350" indent="-514350">
              <a:buAutoNum type="arabicPeriod" startAt="4"/>
            </a:pPr>
            <a:r>
              <a:rPr lang="en-US" sz="2800" dirty="0" smtClean="0"/>
              <a:t>Look at the alternatives to ensure that the    </a:t>
            </a:r>
          </a:p>
          <a:p>
            <a:pPr marL="514350" indent="-514350"/>
            <a:r>
              <a:rPr lang="en-US" sz="2800" dirty="0" smtClean="0"/>
              <a:t>       common mistakes and misconceptions you just    </a:t>
            </a:r>
          </a:p>
          <a:p>
            <a:pPr marL="514350" indent="-514350"/>
            <a:r>
              <a:rPr lang="en-US" sz="2800" dirty="0" smtClean="0"/>
              <a:t>       identified are represented in the alternatives,  </a:t>
            </a:r>
          </a:p>
          <a:p>
            <a:pPr marL="514350" indent="-514350"/>
            <a:r>
              <a:rPr lang="en-US" sz="2800" dirty="0" smtClean="0"/>
              <a:t>       if not change </a:t>
            </a:r>
            <a:r>
              <a:rPr lang="en-US" sz="2800" smtClean="0"/>
              <a:t>the alternatives.</a:t>
            </a:r>
            <a:endParaRPr lang="en-US"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152400"/>
            <a:ext cx="7772400" cy="1143000"/>
          </a:xfrm>
        </p:spPr>
        <p:txBody>
          <a:bodyPr/>
          <a:lstStyle/>
          <a:p>
            <a:pPr eaLnBrk="1" hangingPunct="1"/>
            <a:r>
              <a:rPr lang="en-US" dirty="0" smtClean="0"/>
              <a:t>Questions?</a:t>
            </a:r>
          </a:p>
        </p:txBody>
      </p:sp>
      <p:pic>
        <p:nvPicPr>
          <p:cNvPr id="63491" name="Picture 4" descr="MCPE02745_0000[1]"/>
          <p:cNvPicPr>
            <a:picLocks noChangeAspect="1" noChangeArrowheads="1"/>
          </p:cNvPicPr>
          <p:nvPr/>
        </p:nvPicPr>
        <p:blipFill>
          <a:blip r:embed="rId3" cstate="print"/>
          <a:srcRect/>
          <a:stretch>
            <a:fillRect/>
          </a:stretch>
        </p:blipFill>
        <p:spPr bwMode="auto">
          <a:xfrm>
            <a:off x="1905000" y="1219200"/>
            <a:ext cx="5410200" cy="2460625"/>
          </a:xfrm>
          <a:prstGeom prst="rect">
            <a:avLst/>
          </a:prstGeom>
          <a:noFill/>
          <a:ln w="9525">
            <a:noFill/>
            <a:miter lim="800000"/>
            <a:headEnd/>
            <a:tailEnd/>
          </a:ln>
        </p:spPr>
      </p:pic>
      <p:sp>
        <p:nvSpPr>
          <p:cNvPr id="4" name="Rectangle 3"/>
          <p:cNvSpPr/>
          <p:nvPr/>
        </p:nvSpPr>
        <p:spPr>
          <a:xfrm>
            <a:off x="304800" y="5410200"/>
            <a:ext cx="8610600" cy="430887"/>
          </a:xfrm>
          <a:prstGeom prst="rect">
            <a:avLst/>
          </a:prstGeom>
          <a:ln>
            <a:solidFill>
              <a:schemeClr val="tx1"/>
            </a:solidFill>
          </a:ln>
        </p:spPr>
        <p:txBody>
          <a:bodyPr wrap="square">
            <a:spAutoFit/>
          </a:bodyPr>
          <a:lstStyle/>
          <a:p>
            <a:r>
              <a:rPr lang="en-US" sz="2200" dirty="0" smtClean="0"/>
              <a:t>http://www2.placercoe.k12.ca.us/departments/profdev/plc/Default.aspx</a:t>
            </a:r>
            <a:endParaRPr lang="en-US" sz="2200" dirty="0"/>
          </a:p>
        </p:txBody>
      </p:sp>
      <p:sp>
        <p:nvSpPr>
          <p:cNvPr id="5" name="TextBox 4"/>
          <p:cNvSpPr txBox="1"/>
          <p:nvPr/>
        </p:nvSpPr>
        <p:spPr>
          <a:xfrm>
            <a:off x="381000" y="5867400"/>
            <a:ext cx="8153400" cy="830997"/>
          </a:xfrm>
          <a:prstGeom prst="rect">
            <a:avLst/>
          </a:prstGeom>
          <a:noFill/>
        </p:spPr>
        <p:txBody>
          <a:bodyPr wrap="square" rtlCol="0">
            <a:spAutoFit/>
          </a:bodyPr>
          <a:lstStyle/>
          <a:p>
            <a:r>
              <a:rPr lang="en-US" sz="2400" dirty="0" smtClean="0"/>
              <a:t>Click on Resources box and select:</a:t>
            </a:r>
          </a:p>
          <a:p>
            <a:r>
              <a:rPr lang="en-US" sz="2400" dirty="0" smtClean="0"/>
              <a:t> “Building Assessments to Inform Instruction and Intervention”</a:t>
            </a:r>
            <a:endParaRPr lang="en-US" sz="2400" dirty="0"/>
          </a:p>
        </p:txBody>
      </p:sp>
      <p:sp>
        <p:nvSpPr>
          <p:cNvPr id="6" name="TextBox 5"/>
          <p:cNvSpPr txBox="1"/>
          <p:nvPr/>
        </p:nvSpPr>
        <p:spPr>
          <a:xfrm>
            <a:off x="304800" y="4953000"/>
            <a:ext cx="8534400" cy="400110"/>
          </a:xfrm>
          <a:prstGeom prst="rect">
            <a:avLst/>
          </a:prstGeom>
          <a:noFill/>
        </p:spPr>
        <p:txBody>
          <a:bodyPr wrap="square" rtlCol="0">
            <a:spAutoFit/>
          </a:bodyPr>
          <a:lstStyle/>
          <a:p>
            <a:r>
              <a:rPr lang="en-US" dirty="0" smtClean="0"/>
              <a:t>To download this PowerPoint go to:</a:t>
            </a:r>
            <a:endParaRPr lang="en-US" dirty="0"/>
          </a:p>
        </p:txBody>
      </p:sp>
      <p:sp>
        <p:nvSpPr>
          <p:cNvPr id="7" name="TextBox 6"/>
          <p:cNvSpPr txBox="1"/>
          <p:nvPr/>
        </p:nvSpPr>
        <p:spPr>
          <a:xfrm>
            <a:off x="533400" y="3810000"/>
            <a:ext cx="8077200" cy="1323439"/>
          </a:xfrm>
          <a:prstGeom prst="rect">
            <a:avLst/>
          </a:prstGeom>
          <a:noFill/>
        </p:spPr>
        <p:txBody>
          <a:bodyPr wrap="square" rtlCol="0">
            <a:spAutoFit/>
          </a:bodyPr>
          <a:lstStyle/>
          <a:p>
            <a:r>
              <a:rPr lang="en-US" u="sng" dirty="0" smtClean="0"/>
              <a:t>Contact Information:</a:t>
            </a:r>
          </a:p>
          <a:p>
            <a:r>
              <a:rPr lang="en-US" dirty="0" smtClean="0"/>
              <a:t>Email:  </a:t>
            </a:r>
            <a:r>
              <a:rPr lang="en-US" dirty="0" smtClean="0">
                <a:hlinkClick r:id="rId4"/>
              </a:rPr>
              <a:t>gwilliams@placercoe.k12.ca.us</a:t>
            </a:r>
            <a:endParaRPr lang="en-US" dirty="0" smtClean="0"/>
          </a:p>
          <a:p>
            <a:r>
              <a:rPr lang="en-US" dirty="0" smtClean="0"/>
              <a:t>Phone: (530) 745-1493</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7"/>
          <p:cNvSpPr txBox="1">
            <a:spLocks noChangeArrowheads="1"/>
          </p:cNvSpPr>
          <p:nvPr/>
        </p:nvSpPr>
        <p:spPr bwMode="auto">
          <a:xfrm>
            <a:off x="381000" y="609600"/>
            <a:ext cx="8077200" cy="479425"/>
          </a:xfrm>
          <a:prstGeom prst="rect">
            <a:avLst/>
          </a:prstGeom>
          <a:noFill/>
          <a:ln w="22225">
            <a:solidFill>
              <a:schemeClr val="tx1"/>
            </a:solidFill>
            <a:miter lim="800000"/>
            <a:headEnd/>
            <a:tailEnd/>
          </a:ln>
        </p:spPr>
        <p:txBody>
          <a:bodyPr>
            <a:spAutoFit/>
          </a:bodyPr>
          <a:lstStyle/>
          <a:p>
            <a:pPr>
              <a:spcBef>
                <a:spcPct val="50000"/>
              </a:spcBef>
            </a:pPr>
            <a:r>
              <a:rPr lang="en-US" sz="2400" b="1" dirty="0">
                <a:latin typeface="Arial" charset="0"/>
              </a:rPr>
              <a:t>Why pacing?     Aren’t we just “teaching to the test”?</a:t>
            </a:r>
          </a:p>
        </p:txBody>
      </p:sp>
      <p:sp>
        <p:nvSpPr>
          <p:cNvPr id="18436" name="Text Box 1028"/>
          <p:cNvSpPr txBox="1">
            <a:spLocks noChangeArrowheads="1"/>
          </p:cNvSpPr>
          <p:nvPr/>
        </p:nvSpPr>
        <p:spPr bwMode="auto">
          <a:xfrm>
            <a:off x="457200" y="1524000"/>
            <a:ext cx="8229600" cy="1570038"/>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400" dirty="0">
                <a:latin typeface="Arial" charset="0"/>
              </a:rPr>
              <a:t>Pacing provides a “guideline” for teachers to ensure that they have given students the opportunity to learn what they need to know and what they’re held accountable for on high-stakes tests.</a:t>
            </a:r>
            <a:endParaRPr lang="en-US" sz="2400" dirty="0"/>
          </a:p>
        </p:txBody>
      </p:sp>
      <p:sp>
        <p:nvSpPr>
          <p:cNvPr id="18437" name="Text Box 1029"/>
          <p:cNvSpPr txBox="1">
            <a:spLocks noChangeArrowheads="1"/>
          </p:cNvSpPr>
          <p:nvPr/>
        </p:nvSpPr>
        <p:spPr bwMode="auto">
          <a:xfrm>
            <a:off x="533400" y="3384550"/>
            <a:ext cx="8001000" cy="1187450"/>
          </a:xfrm>
          <a:prstGeom prst="rect">
            <a:avLst/>
          </a:prstGeom>
          <a:noFill/>
          <a:ln w="9525">
            <a:noFill/>
            <a:miter lim="800000"/>
            <a:headEnd/>
            <a:tailEnd/>
          </a:ln>
        </p:spPr>
        <p:txBody>
          <a:bodyPr>
            <a:spAutoFit/>
          </a:bodyPr>
          <a:lstStyle/>
          <a:p>
            <a:pPr>
              <a:buClr>
                <a:schemeClr val="tx1"/>
              </a:buClr>
              <a:buFont typeface="Wingdings" pitchFamily="2" charset="2"/>
              <a:buChar char="Ø"/>
            </a:pPr>
            <a:r>
              <a:rPr lang="en-US" sz="2400" dirty="0">
                <a:latin typeface="Arial" charset="0"/>
              </a:rPr>
              <a:t>It also affords the opportunity to use common assessments to promote consistency from teacher to teacher, section to section.</a:t>
            </a:r>
          </a:p>
        </p:txBody>
      </p:sp>
      <p:sp>
        <p:nvSpPr>
          <p:cNvPr id="18438" name="Text Box 1030"/>
          <p:cNvSpPr txBox="1">
            <a:spLocks noChangeArrowheads="1"/>
          </p:cNvSpPr>
          <p:nvPr/>
        </p:nvSpPr>
        <p:spPr bwMode="auto">
          <a:xfrm>
            <a:off x="609600" y="4724400"/>
            <a:ext cx="6416675" cy="1200329"/>
          </a:xfrm>
          <a:prstGeom prst="rect">
            <a:avLst/>
          </a:prstGeom>
          <a:noFill/>
          <a:ln w="9525">
            <a:noFill/>
            <a:miter lim="800000"/>
            <a:headEnd/>
            <a:tailEnd/>
          </a:ln>
        </p:spPr>
        <p:txBody>
          <a:bodyPr>
            <a:spAutoFit/>
          </a:bodyPr>
          <a:lstStyle/>
          <a:p>
            <a:pPr>
              <a:buClr>
                <a:schemeClr val="tx1"/>
              </a:buClr>
              <a:buFont typeface="Wingdings" pitchFamily="2" charset="2"/>
              <a:buChar char="Ø"/>
            </a:pPr>
            <a:r>
              <a:rPr lang="en-US" sz="2400" dirty="0">
                <a:latin typeface="Arial" charset="0"/>
              </a:rPr>
              <a:t>Pacing should never be used as a reason to “go on” </a:t>
            </a:r>
            <a:r>
              <a:rPr lang="en-US" sz="2400" dirty="0" smtClean="0">
                <a:latin typeface="Arial" charset="0"/>
              </a:rPr>
              <a:t>without additional instruction, i.e.re-teach or intervention.</a:t>
            </a:r>
            <a:endParaRPr lang="en-US" sz="2400" dirty="0">
              <a:latin typeface="Arial"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additive="base">
                                        <p:cTn id="13" dur="500" fill="hold"/>
                                        <p:tgtEl>
                                          <p:spTgt spid="18437"/>
                                        </p:tgtEl>
                                        <p:attrNameLst>
                                          <p:attrName>ppt_x</p:attrName>
                                        </p:attrNameLst>
                                      </p:cBhvr>
                                      <p:tavLst>
                                        <p:tav tm="0">
                                          <p:val>
                                            <p:strVal val="0-#ppt_w/2"/>
                                          </p:val>
                                        </p:tav>
                                        <p:tav tm="100000">
                                          <p:val>
                                            <p:strVal val="#ppt_x"/>
                                          </p:val>
                                        </p:tav>
                                      </p:tavLst>
                                    </p:anim>
                                    <p:anim calcmode="lin" valueType="num">
                                      <p:cBhvr additive="base">
                                        <p:cTn id="14"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8"/>
                                        </p:tgtEl>
                                        <p:attrNameLst>
                                          <p:attrName>style.visibility</p:attrName>
                                        </p:attrNameLst>
                                      </p:cBhvr>
                                      <p:to>
                                        <p:strVal val="visible"/>
                                      </p:to>
                                    </p:set>
                                    <p:anim calcmode="lin" valueType="num">
                                      <p:cBhvr additive="base">
                                        <p:cTn id="19" dur="500" fill="hold"/>
                                        <p:tgtEl>
                                          <p:spTgt spid="18438"/>
                                        </p:tgtEl>
                                        <p:attrNameLst>
                                          <p:attrName>ppt_x</p:attrName>
                                        </p:attrNameLst>
                                      </p:cBhvr>
                                      <p:tavLst>
                                        <p:tav tm="0">
                                          <p:val>
                                            <p:strVal val="0-#ppt_w/2"/>
                                          </p:val>
                                        </p:tav>
                                        <p:tav tm="100000">
                                          <p:val>
                                            <p:strVal val="#ppt_x"/>
                                          </p:val>
                                        </p:tav>
                                      </p:tavLst>
                                    </p:anim>
                                    <p:anim calcmode="lin" valueType="num">
                                      <p:cBhvr additive="base">
                                        <p:cTn id="20"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184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609600" y="1371600"/>
            <a:ext cx="7772400" cy="4114800"/>
          </a:xfrm>
        </p:spPr>
        <p:txBody>
          <a:bodyPr/>
          <a:lstStyle/>
          <a:p>
            <a:pPr eaLnBrk="1" hangingPunct="1">
              <a:buFont typeface="Wingdings" pitchFamily="2" charset="2"/>
              <a:buChar char="ü"/>
            </a:pPr>
            <a:r>
              <a:rPr lang="en-US" dirty="0" smtClean="0"/>
              <a:t>Without data you are just another person with an opinion.</a:t>
            </a:r>
          </a:p>
          <a:p>
            <a:pPr eaLnBrk="1" hangingPunct="1">
              <a:buFont typeface="Wingdings" pitchFamily="2" charset="2"/>
              <a:buChar char="ü"/>
            </a:pPr>
            <a:r>
              <a:rPr lang="en-US" dirty="0" smtClean="0"/>
              <a:t>Today’s school leaders shift both their own focus and that of the community from inputs to </a:t>
            </a:r>
            <a:r>
              <a:rPr lang="en-US" b="1" u="sng" dirty="0" smtClean="0"/>
              <a:t>outcomes</a:t>
            </a:r>
            <a:r>
              <a:rPr lang="en-US" dirty="0" smtClean="0"/>
              <a:t> and from intentions to </a:t>
            </a:r>
            <a:r>
              <a:rPr lang="en-US" b="1" u="sng" dirty="0" smtClean="0"/>
              <a:t>results</a:t>
            </a:r>
            <a:r>
              <a:rPr lang="en-US" dirty="0" smtClean="0"/>
              <a:t>.</a:t>
            </a:r>
          </a:p>
          <a:p>
            <a:pPr eaLnBrk="1" hangingPunct="1">
              <a:buFont typeface="Wingdings" pitchFamily="2" charset="2"/>
              <a:buChar char="ü"/>
            </a:pPr>
            <a:r>
              <a:rPr lang="en-US" dirty="0" smtClean="0"/>
              <a:t>A focus on </a:t>
            </a:r>
            <a:r>
              <a:rPr lang="en-US" b="1" u="sng" dirty="0" smtClean="0"/>
              <a:t>learning</a:t>
            </a:r>
            <a:r>
              <a:rPr lang="en-US" dirty="0" smtClean="0"/>
              <a:t> vs. teaching.</a:t>
            </a:r>
          </a:p>
        </p:txBody>
      </p:sp>
      <p:pic>
        <p:nvPicPr>
          <p:cNvPr id="14339" name="Picture 4"/>
          <p:cNvPicPr>
            <a:picLocks noGrp="1" noChangeAspect="1" noChangeArrowheads="1"/>
          </p:cNvPicPr>
          <p:nvPr>
            <p:ph type="title"/>
          </p:nvPr>
        </p:nvPicPr>
        <p:blipFill>
          <a:blip r:embed="rId3" cstate="print"/>
          <a:srcRect/>
          <a:stretch>
            <a:fillRect/>
          </a:stretch>
        </p:blipFill>
        <p:spPr>
          <a:xfrm>
            <a:off x="0" y="0"/>
            <a:ext cx="9144000" cy="700088"/>
          </a:xfrm>
          <a:noFill/>
          <a:ln w="254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 calcmode="lin" valueType="num">
                                      <p:cBhvr additive="base">
                                        <p:cTn id="13" dur="500" fill="hold"/>
                                        <p:tgtEl>
                                          <p:spTgt spid="256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2">
                                            <p:txEl>
                                              <p:pRg st="2" end="2"/>
                                            </p:txEl>
                                          </p:spTgt>
                                        </p:tgtEl>
                                        <p:attrNameLst>
                                          <p:attrName>style.visibility</p:attrName>
                                        </p:attrNameLst>
                                      </p:cBhvr>
                                      <p:to>
                                        <p:strVal val="visible"/>
                                      </p:to>
                                    </p:set>
                                    <p:anim calcmode="lin" valueType="num">
                                      <p:cBhvr additive="base">
                                        <p:cTn id="19" dur="500" fill="hold"/>
                                        <p:tgtEl>
                                          <p:spTgt spid="2560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609600" y="1752600"/>
            <a:ext cx="7772400" cy="4114800"/>
          </a:xfrm>
        </p:spPr>
        <p:txBody>
          <a:bodyPr/>
          <a:lstStyle/>
          <a:p>
            <a:pPr eaLnBrk="1" hangingPunct="1">
              <a:buFont typeface="Wingdings" pitchFamily="2" charset="2"/>
              <a:buNone/>
            </a:pPr>
            <a:r>
              <a:rPr lang="en-US" dirty="0" smtClean="0"/>
              <a:t>A review of over 250 articles by researchers from several countries established that improving formative assessments raises achievement.  Few initiatives in education have had such a strong body of evidence to support a claim to raise standards.</a:t>
            </a:r>
          </a:p>
          <a:p>
            <a:pPr eaLnBrk="1" hangingPunct="1">
              <a:buFont typeface="Wingdings" pitchFamily="2" charset="2"/>
              <a:buNone/>
            </a:pPr>
            <a:r>
              <a:rPr lang="en-US" dirty="0" smtClean="0"/>
              <a:t>      </a:t>
            </a:r>
            <a:r>
              <a:rPr lang="en-US" sz="2400" dirty="0" smtClean="0"/>
              <a:t>Paul Black, et. al</a:t>
            </a:r>
            <a:endParaRPr lang="en-US" dirty="0" smtClean="0"/>
          </a:p>
        </p:txBody>
      </p:sp>
      <p:pic>
        <p:nvPicPr>
          <p:cNvPr id="15363" name="Picture 3"/>
          <p:cNvPicPr>
            <a:picLocks noGrp="1" noChangeAspect="1" noChangeArrowheads="1"/>
          </p:cNvPicPr>
          <p:nvPr>
            <p:ph type="title"/>
          </p:nvPr>
        </p:nvPicPr>
        <p:blipFill>
          <a:blip r:embed="rId3" cstate="print"/>
          <a:srcRect/>
          <a:stretch>
            <a:fillRect/>
          </a:stretch>
        </p:blipFill>
        <p:spPr>
          <a:xfrm>
            <a:off x="0" y="0"/>
            <a:ext cx="9144000" cy="700088"/>
          </a:xfrm>
          <a:noFill/>
          <a:ln w="25400">
            <a:solidFill>
              <a:schemeClr val="tx1"/>
            </a:solidFill>
          </a:ln>
        </p:spPr>
      </p:pic>
      <p:sp>
        <p:nvSpPr>
          <p:cNvPr id="15364" name="Text Box 4"/>
          <p:cNvSpPr txBox="1">
            <a:spLocks noChangeArrowheads="1"/>
          </p:cNvSpPr>
          <p:nvPr/>
        </p:nvSpPr>
        <p:spPr bwMode="auto">
          <a:xfrm>
            <a:off x="838200" y="990600"/>
            <a:ext cx="7391400" cy="519113"/>
          </a:xfrm>
          <a:prstGeom prst="rect">
            <a:avLst/>
          </a:prstGeom>
          <a:noFill/>
          <a:ln w="9525">
            <a:noFill/>
            <a:miter lim="800000"/>
            <a:headEnd/>
            <a:tailEnd/>
          </a:ln>
        </p:spPr>
        <p:txBody>
          <a:bodyPr>
            <a:spAutoFit/>
          </a:bodyPr>
          <a:lstStyle/>
          <a:p>
            <a:pPr>
              <a:spcBef>
                <a:spcPct val="50000"/>
              </a:spcBef>
            </a:pPr>
            <a:r>
              <a:rPr lang="en-US" sz="2800" b="1" u="sng" dirty="0"/>
              <a:t>Formative Assessment Review/Revise Process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6870</TotalTime>
  <Words>4194</Words>
  <Application>Microsoft Office PowerPoint</Application>
  <PresentationFormat>On-screen Show (4:3)</PresentationFormat>
  <Paragraphs>586</Paragraphs>
  <Slides>69</Slides>
  <Notes>57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Default Design</vt:lpstr>
      <vt:lpstr>Document</vt:lpstr>
      <vt:lpstr>Slide 1</vt:lpstr>
      <vt:lpstr>Objectives for today</vt:lpstr>
      <vt:lpstr>Sources</vt:lpstr>
      <vt:lpstr>A Balanced Assessment Program</vt:lpstr>
      <vt:lpstr>Quality Assessment</vt:lpstr>
      <vt:lpstr>Effective Schools Research</vt:lpstr>
      <vt:lpstr>Slide 7</vt:lpstr>
      <vt:lpstr>Slide 8</vt:lpstr>
      <vt:lpstr>Slide 9</vt:lpstr>
      <vt:lpstr>Slide 10</vt:lpstr>
      <vt:lpstr>Slide 11</vt:lpstr>
      <vt:lpstr>Slide 12</vt:lpstr>
      <vt:lpstr>Slide 13</vt:lpstr>
      <vt:lpstr>Creating Winning Streaks!</vt:lpstr>
      <vt:lpstr>Slide 15</vt:lpstr>
      <vt:lpstr>Interim Assessments</vt:lpstr>
      <vt:lpstr>Slide 17</vt:lpstr>
      <vt:lpstr>Slide 18</vt:lpstr>
      <vt:lpstr>Slide 19</vt:lpstr>
      <vt:lpstr>Slide 20</vt:lpstr>
      <vt:lpstr>Four Levels of DOK Depth of Knowledge</vt:lpstr>
      <vt:lpstr>Slide 22</vt:lpstr>
      <vt:lpstr>Slide 23</vt:lpstr>
      <vt:lpstr>Slide 24</vt:lpstr>
      <vt:lpstr>Slide 25</vt:lpstr>
      <vt:lpstr>Guidelines for Constructing Multiple Choice Items</vt:lpstr>
      <vt:lpstr>2.  Base each item on a specific problem stated clearly in the stem.</vt:lpstr>
      <vt:lpstr>2.  Stem may consist of either a direct question or an incomplete     sentence, whichever presents the problem more clearly and concisely. </vt:lpstr>
      <vt:lpstr>3. Include as much of the item as possible in the stem, but         do not include irrelevant material. </vt:lpstr>
      <vt:lpstr>3. Include as much of the item as possible in the stem, but         do not include irrelevant material. </vt:lpstr>
      <vt:lpstr>3. Include as much of the item as possible in the stem, but         do not include irrelevant material. </vt:lpstr>
      <vt:lpstr>4.  State the stem in positive form (in general).</vt:lpstr>
      <vt:lpstr>Examples of Multiple Choice Items</vt:lpstr>
      <vt:lpstr>5. Word the alternatives clearly and concisely. </vt:lpstr>
      <vt:lpstr>5. Word the alternatives clearly and concisely. </vt:lpstr>
      <vt:lpstr>6. Keep the alternatives mutually exclusive.</vt:lpstr>
      <vt:lpstr>7.  Keep the alternatives homogeneous in content.</vt:lpstr>
      <vt:lpstr>8. Keep the alternatives free from clues as to which       response is correct:      a. Keep the grammar of each alternative consistent with the stem.</vt:lpstr>
      <vt:lpstr>8. Keep the alternatives free from clues as to which       response is correct:      a. Keep the grammar of each alternative consistent with the stem.</vt:lpstr>
      <vt:lpstr>8. Keep the alternatives free from clues as to which       response is correct:      b. Keep the alternatives parallel in form.</vt:lpstr>
      <vt:lpstr>8. Keep the alternatives free from clues as to which       response is correct:      b. Keep the alternatives parallel in form.</vt:lpstr>
      <vt:lpstr>Slide 42</vt:lpstr>
      <vt:lpstr>Slide 43</vt:lpstr>
      <vt:lpstr>Slide 44</vt:lpstr>
      <vt:lpstr>Slide 45</vt:lpstr>
      <vt:lpstr>Slide 46</vt:lpstr>
      <vt:lpstr>Slide 47</vt:lpstr>
      <vt:lpstr>Slide 48</vt:lpstr>
      <vt:lpstr>Slide 49</vt:lpstr>
      <vt:lpstr>Slide 50</vt:lpstr>
      <vt:lpstr>Selecting High Quality Assessment Items</vt:lpstr>
      <vt:lpstr>Selecting High Quality Assessment Items</vt:lpstr>
      <vt:lpstr>Slide 53</vt:lpstr>
      <vt:lpstr>Slide 54</vt:lpstr>
      <vt:lpstr>Deconstructing a Standard</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Questions?</vt:lpstr>
    </vt:vector>
  </TitlesOfParts>
  <Company>The Pulliam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Smith</dc:creator>
  <cp:lastModifiedBy>gwilliams</cp:lastModifiedBy>
  <cp:revision>317</cp:revision>
  <dcterms:created xsi:type="dcterms:W3CDTF">2004-04-04T23:00:32Z</dcterms:created>
  <dcterms:modified xsi:type="dcterms:W3CDTF">2009-10-30T16:42:52Z</dcterms:modified>
</cp:coreProperties>
</file>